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6858000" cy="9906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3174" y="54"/>
      </p:cViewPr>
      <p:guideLst>
        <p:guide orient="horz" pos="3120"/>
        <p:guide pos="2160"/>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2FFAB69-FF7C-4601-96FE-7562BE0A55D0}" type="datetimeFigureOut">
              <a:rPr lang="en-GB" smtClean="0"/>
              <a:pPr/>
              <a:t>24/08/2022</a:t>
            </a:fld>
            <a:endParaRPr lang="en-GB"/>
          </a:p>
        </p:txBody>
      </p:sp>
      <p:sp>
        <p:nvSpPr>
          <p:cNvPr id="4" name="Slide Image Placeholder 3"/>
          <p:cNvSpPr>
            <a:spLocks noGrp="1" noRot="1" noChangeAspect="1"/>
          </p:cNvSpPr>
          <p:nvPr>
            <p:ph type="sldImg" idx="2"/>
          </p:nvPr>
        </p:nvSpPr>
        <p:spPr>
          <a:xfrm>
            <a:off x="2111375" y="744538"/>
            <a:ext cx="25749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5D1A844-CD39-4A28-BF51-FF6E5C56C984}" type="slidenum">
              <a:rPr lang="en-GB" smtClean="0"/>
              <a:pPr/>
              <a:t>‹#›</a:t>
            </a:fld>
            <a:endParaRPr lang="en-GB"/>
          </a:p>
        </p:txBody>
      </p:sp>
    </p:spTree>
    <p:extLst>
      <p:ext uri="{BB962C8B-B14F-4D97-AF65-F5344CB8AC3E}">
        <p14:creationId xmlns:p14="http://schemas.microsoft.com/office/powerpoint/2010/main" val="2273445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4925" cy="3722687"/>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EC9BAEA-DE6C-4383-8CB6-897A1F2596D7}" type="slidenum">
              <a:rPr lang="en-GB" smtClean="0"/>
              <a:pPr/>
              <a:t>1</a:t>
            </a:fld>
            <a:endParaRPr lang="en-GB" dirty="0"/>
          </a:p>
        </p:txBody>
      </p:sp>
    </p:spTree>
    <p:extLst>
      <p:ext uri="{BB962C8B-B14F-4D97-AF65-F5344CB8AC3E}">
        <p14:creationId xmlns:p14="http://schemas.microsoft.com/office/powerpoint/2010/main" val="1466629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2"/>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5B98335-FACE-4CC9-9F24-6B4F069CE882}" type="datetimeFigureOut">
              <a:rPr lang="en-GB" smtClean="0"/>
              <a:pPr/>
              <a:t>24/08/2022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5B98335-FACE-4CC9-9F24-6B4F069CE882}" type="datetimeFigureOut">
              <a:rPr lang="en-GB" smtClean="0"/>
              <a:pPr/>
              <a:t>24/08/2022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73264"/>
            <a:ext cx="1157288" cy="1220822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57175" y="573264"/>
            <a:ext cx="3357563" cy="122082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5B98335-FACE-4CC9-9F24-6B4F069CE882}" type="datetimeFigureOut">
              <a:rPr lang="en-GB" smtClean="0"/>
              <a:pPr/>
              <a:t>24/08/2022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5B98335-FACE-4CC9-9F24-6B4F069CE882}" type="datetimeFigureOut">
              <a:rPr lang="en-GB" smtClean="0"/>
              <a:pPr/>
              <a:t>24/08/2022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B98335-FACE-4CC9-9F24-6B4F069CE882}" type="datetimeFigureOut">
              <a:rPr lang="en-GB" smtClean="0"/>
              <a:pPr/>
              <a:t>24/08/2022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5B98335-FACE-4CC9-9F24-6B4F069CE882}" type="datetimeFigureOut">
              <a:rPr lang="en-GB" smtClean="0"/>
              <a:pPr/>
              <a:t>24/08/2022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5B98335-FACE-4CC9-9F24-6B4F069CE882}" type="datetimeFigureOut">
              <a:rPr lang="en-GB" smtClean="0"/>
              <a:pPr/>
              <a:t>24/08/2022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5B98335-FACE-4CC9-9F24-6B4F069CE882}" type="datetimeFigureOut">
              <a:rPr lang="en-GB" smtClean="0"/>
              <a:pPr/>
              <a:t>24/08/2022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B98335-FACE-4CC9-9F24-6B4F069CE882}" type="datetimeFigureOut">
              <a:rPr lang="en-GB" smtClean="0"/>
              <a:pPr/>
              <a:t>24/08/2022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B98335-FACE-4CC9-9F24-6B4F069CE882}" type="datetimeFigureOut">
              <a:rPr lang="en-GB" smtClean="0"/>
              <a:pPr/>
              <a:t>24/08/2022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B98335-FACE-4CC9-9F24-6B4F069CE882}" type="datetimeFigureOut">
              <a:rPr lang="en-GB" smtClean="0"/>
              <a:pPr/>
              <a:t>24/08/2022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35B98335-FACE-4CC9-9F24-6B4F069CE882}" type="datetimeFigureOut">
              <a:rPr lang="en-GB" smtClean="0"/>
              <a:pPr/>
              <a:t>24/08/2022</a:t>
            </a:fld>
            <a:endParaRPr lang="en-GB"/>
          </a:p>
        </p:txBody>
      </p:sp>
      <p:sp>
        <p:nvSpPr>
          <p:cNvPr id="5" name="Footer Placehold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5A1CECC3-D84B-4ED2-A1E5-399D8E160D2A}"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gif"/><Relationship Id="rId7" Type="http://schemas.openxmlformats.org/officeDocument/2006/relationships/image" Target="../media/image5.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88640" y="870421"/>
            <a:ext cx="4464496" cy="8602355"/>
          </a:xfrm>
          <a:prstGeom prst="rect">
            <a:avLst/>
          </a:prstGeom>
          <a:noFill/>
        </p:spPr>
        <p:txBody>
          <a:bodyPr wrap="square" rtlCol="0">
            <a:spAutoFit/>
          </a:bodyPr>
          <a:lstStyle/>
          <a:p>
            <a:r>
              <a:rPr lang="en-GB" sz="1000" b="1" dirty="0">
                <a:solidFill>
                  <a:srgbClr val="7030A0"/>
                </a:solidFill>
                <a:latin typeface="Arial" pitchFamily="34" charset="0"/>
                <a:cs typeface="Arial" pitchFamily="34" charset="0"/>
              </a:rPr>
              <a:t>General Course Information</a:t>
            </a:r>
          </a:p>
          <a:p>
            <a:pPr algn="just" fontAlgn="base"/>
            <a:r>
              <a:rPr lang="en-GB" sz="1000" dirty="0"/>
              <a:t>A qualification in accounting will always be helpful – whether it's used professionally or personally. This course helps students to understand the responsibilities of the accountant and the impacts of their recommendations on the business and the wider environment.</a:t>
            </a:r>
          </a:p>
          <a:p>
            <a:pPr algn="just" fontAlgn="base"/>
            <a:r>
              <a:rPr lang="en-GB" sz="1000" dirty="0"/>
              <a:t>Students will build knowledge and understanding of key concepts, principles and techniques that they can apply to real-life scenarios, developing the ability to solve problems logically, analyse data methodically, make reasoned choices and communicate effectively.</a:t>
            </a:r>
          </a:p>
          <a:p>
            <a:pPr algn="just" fontAlgn="base"/>
            <a:endParaRPr lang="en-GB" sz="1000" dirty="0"/>
          </a:p>
          <a:p>
            <a:r>
              <a:rPr lang="en-GB" sz="1000" dirty="0">
                <a:cs typeface="Arial" pitchFamily="34" charset="0"/>
              </a:rPr>
              <a:t>A logical approach to problem solving and an interest in business is important but many enterprising and key skills will be developed that are crucial to life in the 21</a:t>
            </a:r>
            <a:r>
              <a:rPr lang="en-GB" sz="1000" baseline="30000" dirty="0">
                <a:cs typeface="Arial" pitchFamily="34" charset="0"/>
              </a:rPr>
              <a:t>st</a:t>
            </a:r>
            <a:r>
              <a:rPr lang="en-GB" sz="1000" dirty="0">
                <a:cs typeface="Arial" pitchFamily="34" charset="0"/>
              </a:rPr>
              <a:t> century.</a:t>
            </a:r>
          </a:p>
          <a:p>
            <a:endParaRPr lang="en-GB" sz="1000" dirty="0">
              <a:cs typeface="Arial" pitchFamily="34" charset="0"/>
            </a:endParaRPr>
          </a:p>
          <a:p>
            <a:r>
              <a:rPr lang="en-GB" sz="1000" dirty="0">
                <a:cs typeface="Arial" pitchFamily="34" charset="0"/>
              </a:rPr>
              <a:t>The qualification has two key areas of study:</a:t>
            </a:r>
          </a:p>
          <a:p>
            <a:r>
              <a:rPr lang="en-GB" sz="1000" dirty="0">
                <a:cs typeface="Arial" pitchFamily="34" charset="0"/>
              </a:rPr>
              <a:t>Financial accounting &amp; Management accounting</a:t>
            </a:r>
          </a:p>
          <a:p>
            <a:endParaRPr lang="en-GB" sz="1000" b="1" dirty="0">
              <a:solidFill>
                <a:srgbClr val="7030A0"/>
              </a:solidFill>
              <a:latin typeface="Arial" pitchFamily="34" charset="0"/>
              <a:cs typeface="Arial" pitchFamily="34" charset="0"/>
            </a:endParaRPr>
          </a:p>
          <a:p>
            <a:r>
              <a:rPr lang="en-GB" sz="1000" b="1" dirty="0">
                <a:solidFill>
                  <a:srgbClr val="7030A0"/>
                </a:solidFill>
                <a:latin typeface="Arial" pitchFamily="34" charset="0"/>
                <a:cs typeface="Arial" pitchFamily="34" charset="0"/>
              </a:rPr>
              <a:t>How is the course assessed?</a:t>
            </a:r>
          </a:p>
          <a:p>
            <a:pPr algn="just"/>
            <a:r>
              <a:rPr lang="en-GB" sz="1000" dirty="0"/>
              <a:t>The course is very much based around students being given the relevant information and then completing questions to test and apply their knowledge in an accounting situation.  This still lends itself to a number of different teaching styles and approaches however the course is very student centred. </a:t>
            </a:r>
            <a:endParaRPr lang="en-US" sz="1000" dirty="0"/>
          </a:p>
          <a:p>
            <a:endParaRPr lang="en-GB" sz="1000" b="1" dirty="0">
              <a:solidFill>
                <a:srgbClr val="7030A0"/>
              </a:solidFill>
              <a:latin typeface="Arial" pitchFamily="34" charset="0"/>
              <a:cs typeface="Arial" pitchFamily="34" charset="0"/>
            </a:endParaRPr>
          </a:p>
          <a:p>
            <a:r>
              <a:rPr lang="en-GB" sz="1000" b="1" dirty="0">
                <a:solidFill>
                  <a:srgbClr val="7030A0"/>
                </a:solidFill>
                <a:latin typeface="Arial" pitchFamily="34" charset="0"/>
                <a:cs typeface="Arial" pitchFamily="34" charset="0"/>
              </a:rPr>
              <a:t>Who’s it for?</a:t>
            </a:r>
            <a:endParaRPr lang="en-US" sz="1000" dirty="0"/>
          </a:p>
          <a:p>
            <a:pPr algn="just"/>
            <a:r>
              <a:rPr lang="en-GB" sz="1000" dirty="0"/>
              <a:t>The course is not part of the professional exams to qualify you as an accountant, these can be taken after you’re A Levels. The A Level will give you a sound foundation in the subject and this will make progression to become a professional accountant easier. You will need to have an interest in this particular area.  You should also have some interest in the business and finance world in general.</a:t>
            </a:r>
            <a:endParaRPr lang="en-US" sz="1000" dirty="0"/>
          </a:p>
          <a:p>
            <a:r>
              <a:rPr lang="en-GB" sz="1000" dirty="0"/>
              <a:t> </a:t>
            </a:r>
          </a:p>
          <a:p>
            <a:pPr algn="just"/>
            <a:r>
              <a:rPr lang="en-GB" sz="1000" dirty="0"/>
              <a:t>Student will need to demonstrate quantitative skills that are relevant to the subject. Students will be expected to demonstrate knowledge of the formulae used for computations, carrying out computations and use the results of computations to inform judgements, solve problems and make decisions. Students must focus on developing their ability to write effectively so that they can report to stakeholders, making logical arguments and providing sound judgements based on analysis of available evidence taking account of financial and non-financial factors.</a:t>
            </a:r>
          </a:p>
          <a:p>
            <a:pPr algn="just"/>
            <a:endParaRPr lang="en-GB" sz="1000" dirty="0"/>
          </a:p>
          <a:p>
            <a:pPr>
              <a:spcAft>
                <a:spcPts val="0"/>
              </a:spcAft>
            </a:pPr>
            <a:r>
              <a:rPr lang="en-GB" sz="1000" b="1" dirty="0">
                <a:latin typeface="Calibri" panose="020F0502020204030204" pitchFamily="34" charset="0"/>
                <a:ea typeface="Times New Roman" panose="02020603050405020304" pitchFamily="18" charset="0"/>
                <a:cs typeface="Times New Roman" panose="02020603050405020304" pitchFamily="18" charset="0"/>
              </a:rPr>
              <a:t>The minimum requirement is five grade 4’s</a:t>
            </a:r>
            <a:r>
              <a:rPr lang="en-GB" sz="1000">
                <a:latin typeface="Calibri" panose="020F0502020204030204" pitchFamily="34" charset="0"/>
                <a:ea typeface="Times New Roman" panose="02020603050405020304" pitchFamily="18" charset="0"/>
                <a:cs typeface="Times New Roman" panose="02020603050405020304" pitchFamily="18" charset="0"/>
              </a:rPr>
              <a:t>, </a:t>
            </a:r>
            <a:r>
              <a:rPr lang="en-GB" sz="1000" b="1">
                <a:latin typeface="Calibri" panose="020F0502020204030204" pitchFamily="34" charset="0"/>
                <a:ea typeface="Times New Roman" panose="02020603050405020304" pitchFamily="18" charset="0"/>
                <a:cs typeface="Times New Roman" panose="02020603050405020304" pitchFamily="18" charset="0"/>
              </a:rPr>
              <a:t>Mathematics grade 5 </a:t>
            </a:r>
            <a:r>
              <a:rPr lang="en-GB" sz="1000" b="1" dirty="0">
                <a:latin typeface="Calibri" panose="020F0502020204030204" pitchFamily="34" charset="0"/>
                <a:ea typeface="Times New Roman" panose="02020603050405020304" pitchFamily="18" charset="0"/>
                <a:cs typeface="Times New Roman" panose="02020603050405020304" pitchFamily="18" charset="0"/>
              </a:rPr>
              <a:t>and with a minimum of grade 4 in English. </a:t>
            </a:r>
            <a:r>
              <a:rPr lang="en-GB" sz="1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endParaRPr lang="en-US" sz="1000" dirty="0"/>
          </a:p>
          <a:p>
            <a:endParaRPr lang="en-US" sz="1000" dirty="0"/>
          </a:p>
          <a:p>
            <a:r>
              <a:rPr lang="en-GB" sz="1000" b="1" dirty="0">
                <a:solidFill>
                  <a:srgbClr val="7030A0"/>
                </a:solidFill>
                <a:latin typeface="Arial" pitchFamily="34" charset="0"/>
                <a:cs typeface="Arial" pitchFamily="34" charset="0"/>
              </a:rPr>
              <a:t>Progression</a:t>
            </a:r>
          </a:p>
          <a:p>
            <a:pPr algn="just"/>
            <a:r>
              <a:rPr lang="en-GB" sz="1000" dirty="0"/>
              <a:t>This would obviously be a useful qualification for anyone thinking of doing accounting at university or as a job.  It would also however be very useful in many business, commerce and financial areas.  Accounting is a sign of a student's ability to understand difficult ideas and develop a capacity for methodological and critical thought, and is therefore useful in many different and varied areas.</a:t>
            </a:r>
            <a:endParaRPr lang="en-US" sz="1000" dirty="0"/>
          </a:p>
          <a:p>
            <a:endParaRPr lang="en-GB" sz="900" b="1" dirty="0">
              <a:solidFill>
                <a:srgbClr val="7030A0"/>
              </a:solidFill>
              <a:latin typeface="Arial" pitchFamily="34" charset="0"/>
              <a:cs typeface="Arial" pitchFamily="34" charset="0"/>
            </a:endParaRPr>
          </a:p>
          <a:p>
            <a:endParaRPr lang="en-GB" sz="900" b="1" dirty="0">
              <a:solidFill>
                <a:srgbClr val="7030A0"/>
              </a:solidFill>
              <a:latin typeface="Arial" pitchFamily="34" charset="0"/>
              <a:cs typeface="Arial" pitchFamily="34" charset="0"/>
            </a:endParaRPr>
          </a:p>
          <a:p>
            <a:endParaRPr lang="en-GB" sz="900" b="1" dirty="0">
              <a:solidFill>
                <a:srgbClr val="7030A0"/>
              </a:solidFill>
              <a:latin typeface="Arial" pitchFamily="34" charset="0"/>
              <a:cs typeface="Arial" pitchFamily="34" charset="0"/>
            </a:endParaRPr>
          </a:p>
          <a:p>
            <a:endParaRPr lang="en-GB" sz="900" b="1" dirty="0">
              <a:solidFill>
                <a:srgbClr val="7030A0"/>
              </a:solidFill>
              <a:latin typeface="Arial" pitchFamily="34" charset="0"/>
              <a:cs typeface="Arial" pitchFamily="34" charset="0"/>
            </a:endParaRPr>
          </a:p>
          <a:p>
            <a:endParaRPr lang="en-GB" sz="900" b="1" dirty="0">
              <a:solidFill>
                <a:srgbClr val="7030A0"/>
              </a:solidFill>
              <a:latin typeface="Arial" pitchFamily="34" charset="0"/>
              <a:cs typeface="Arial" pitchFamily="34" charset="0"/>
            </a:endParaRPr>
          </a:p>
          <a:p>
            <a:endParaRPr lang="en-GB" sz="900" b="1" dirty="0">
              <a:solidFill>
                <a:srgbClr val="7030A0"/>
              </a:solidFill>
              <a:latin typeface="Arial" pitchFamily="34" charset="0"/>
              <a:cs typeface="Arial" pitchFamily="34" charset="0"/>
            </a:endParaRPr>
          </a:p>
          <a:p>
            <a:endParaRPr lang="en-US" sz="900" dirty="0"/>
          </a:p>
        </p:txBody>
      </p:sp>
      <p:sp>
        <p:nvSpPr>
          <p:cNvPr id="16" name="TextBox 15"/>
          <p:cNvSpPr txBox="1"/>
          <p:nvPr/>
        </p:nvSpPr>
        <p:spPr>
          <a:xfrm>
            <a:off x="-99392" y="-247789"/>
            <a:ext cx="7029400" cy="1200329"/>
          </a:xfrm>
          <a:prstGeom prst="rect">
            <a:avLst/>
          </a:prstGeom>
          <a:noFill/>
          <a:ln>
            <a:noFill/>
          </a:ln>
        </p:spPr>
        <p:txBody>
          <a:bodyPr wrap="square" rtlCol="0">
            <a:spAutoFit/>
          </a:bodyPr>
          <a:lstStyle/>
          <a:p>
            <a:r>
              <a:rPr lang="en-GB" sz="7200" dirty="0">
                <a:solidFill>
                  <a:srgbClr val="7030A0"/>
                </a:solidFill>
                <a:latin typeface="Arial" pitchFamily="34" charset="0"/>
                <a:cs typeface="Arial" pitchFamily="34" charset="0"/>
              </a:rPr>
              <a:t> </a:t>
            </a:r>
            <a:r>
              <a:rPr lang="en-GB" sz="1100" dirty="0">
                <a:solidFill>
                  <a:srgbClr val="7030A0"/>
                </a:solidFill>
                <a:latin typeface="Arial" pitchFamily="34" charset="0"/>
                <a:cs typeface="Arial" pitchFamily="34" charset="0"/>
              </a:rPr>
              <a:t> </a:t>
            </a:r>
            <a:r>
              <a:rPr lang="en-GB" sz="3800" dirty="0">
                <a:solidFill>
                  <a:srgbClr val="7030A0"/>
                </a:solidFill>
                <a:latin typeface="Calibri" pitchFamily="34" charset="0"/>
                <a:cs typeface="Aharoni" pitchFamily="2" charset="-79"/>
              </a:rPr>
              <a:t>Accounting</a:t>
            </a:r>
          </a:p>
        </p:txBody>
      </p:sp>
      <p:sp>
        <p:nvSpPr>
          <p:cNvPr id="22" name="Rectangle 21"/>
          <p:cNvSpPr/>
          <p:nvPr/>
        </p:nvSpPr>
        <p:spPr>
          <a:xfrm>
            <a:off x="4869160" y="1130575"/>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23" name="Rectangle 22"/>
          <p:cNvSpPr/>
          <p:nvPr/>
        </p:nvSpPr>
        <p:spPr>
          <a:xfrm>
            <a:off x="4869160" y="2534731"/>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24" name="Rectangle 23"/>
          <p:cNvSpPr/>
          <p:nvPr/>
        </p:nvSpPr>
        <p:spPr>
          <a:xfrm>
            <a:off x="4869160" y="3938887"/>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25" name="Rectangle 24"/>
          <p:cNvSpPr/>
          <p:nvPr/>
        </p:nvSpPr>
        <p:spPr>
          <a:xfrm>
            <a:off x="4869160" y="5385048"/>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27" name="Rectangle 26"/>
          <p:cNvSpPr/>
          <p:nvPr/>
        </p:nvSpPr>
        <p:spPr>
          <a:xfrm>
            <a:off x="4869160" y="6747199"/>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31" name="Rectangle 30"/>
          <p:cNvSpPr/>
          <p:nvPr/>
        </p:nvSpPr>
        <p:spPr>
          <a:xfrm>
            <a:off x="4869160" y="8151355"/>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19" name="TextBox 18"/>
          <p:cNvSpPr txBox="1"/>
          <p:nvPr/>
        </p:nvSpPr>
        <p:spPr>
          <a:xfrm>
            <a:off x="4797152" y="428497"/>
            <a:ext cx="3744416" cy="369332"/>
          </a:xfrm>
          <a:prstGeom prst="rect">
            <a:avLst/>
          </a:prstGeom>
          <a:noFill/>
        </p:spPr>
        <p:txBody>
          <a:bodyPr wrap="square" rtlCol="0">
            <a:spAutoFit/>
          </a:bodyPr>
          <a:lstStyle/>
          <a:p>
            <a:r>
              <a:rPr lang="en-GB" dirty="0">
                <a:solidFill>
                  <a:schemeClr val="tx1">
                    <a:lumMod val="75000"/>
                    <a:lumOff val="25000"/>
                  </a:schemeClr>
                </a:solidFill>
              </a:rPr>
              <a:t>     </a:t>
            </a:r>
            <a:r>
              <a:rPr lang="en-GB" b="1" dirty="0">
                <a:solidFill>
                  <a:srgbClr val="7030A0"/>
                </a:solidFill>
              </a:rPr>
              <a:t>A - Level  </a:t>
            </a:r>
            <a:r>
              <a:rPr lang="en-GB" dirty="0">
                <a:solidFill>
                  <a:srgbClr val="7030A0"/>
                </a:solidFill>
              </a:rPr>
              <a:t>AQA</a:t>
            </a:r>
          </a:p>
        </p:txBody>
      </p:sp>
      <p:pic>
        <p:nvPicPr>
          <p:cNvPr id="2050" name="Picture 2" descr="http://www.accountancyservices.uk.com/images/calculator.gif"/>
          <p:cNvPicPr>
            <a:picLocks noChangeAspect="1" noChangeArrowheads="1"/>
          </p:cNvPicPr>
          <p:nvPr/>
        </p:nvPicPr>
        <p:blipFill>
          <a:blip r:embed="rId3" cstate="print"/>
          <a:srcRect/>
          <a:stretch>
            <a:fillRect/>
          </a:stretch>
        </p:blipFill>
        <p:spPr bwMode="auto">
          <a:xfrm>
            <a:off x="4833156" y="1136576"/>
            <a:ext cx="1795314" cy="1404156"/>
          </a:xfrm>
          <a:prstGeom prst="rect">
            <a:avLst/>
          </a:prstGeom>
          <a:noFill/>
        </p:spPr>
      </p:pic>
      <p:pic>
        <p:nvPicPr>
          <p:cNvPr id="2052" name="Picture 4" descr="http://www.hud.ac.uk/media/universityofhuddersfield/content/image/articles-imagesthumbs/partners-in-accountancy-topimg.png"/>
          <p:cNvPicPr>
            <a:picLocks noChangeAspect="1" noChangeArrowheads="1"/>
          </p:cNvPicPr>
          <p:nvPr/>
        </p:nvPicPr>
        <p:blipFill>
          <a:blip r:embed="rId4" cstate="print"/>
          <a:srcRect/>
          <a:stretch>
            <a:fillRect/>
          </a:stretch>
        </p:blipFill>
        <p:spPr bwMode="auto">
          <a:xfrm>
            <a:off x="4833157" y="2543143"/>
            <a:ext cx="1808987" cy="1424006"/>
          </a:xfrm>
          <a:prstGeom prst="rect">
            <a:avLst/>
          </a:prstGeom>
          <a:noFill/>
        </p:spPr>
      </p:pic>
      <p:pic>
        <p:nvPicPr>
          <p:cNvPr id="2054" name="Picture 6" descr="http://i.telegraph.co.uk/multimedia/archive/01798/city_1798326b.jpg"/>
          <p:cNvPicPr>
            <a:picLocks noChangeAspect="1" noChangeArrowheads="1"/>
          </p:cNvPicPr>
          <p:nvPr/>
        </p:nvPicPr>
        <p:blipFill>
          <a:blip r:embed="rId5" cstate="print"/>
          <a:srcRect/>
          <a:stretch>
            <a:fillRect/>
          </a:stretch>
        </p:blipFill>
        <p:spPr bwMode="auto">
          <a:xfrm>
            <a:off x="4833156" y="3944888"/>
            <a:ext cx="1800200" cy="1368152"/>
          </a:xfrm>
          <a:prstGeom prst="rect">
            <a:avLst/>
          </a:prstGeom>
          <a:noFill/>
        </p:spPr>
      </p:pic>
      <p:pic>
        <p:nvPicPr>
          <p:cNvPr id="2056" name="Picture 8" descr="http://www.careerealism.com/home/jtodonnell/careerealism.com/wp-content/uploads/2012/01/Business-Team-Sitting-Around-Table-300x215.jpg"/>
          <p:cNvPicPr>
            <a:picLocks noChangeAspect="1" noChangeArrowheads="1"/>
          </p:cNvPicPr>
          <p:nvPr/>
        </p:nvPicPr>
        <p:blipFill>
          <a:blip r:embed="rId6" cstate="print"/>
          <a:srcRect/>
          <a:stretch>
            <a:fillRect/>
          </a:stretch>
        </p:blipFill>
        <p:spPr bwMode="auto">
          <a:xfrm>
            <a:off x="4833156" y="5318131"/>
            <a:ext cx="1808988" cy="1497032"/>
          </a:xfrm>
          <a:prstGeom prst="rect">
            <a:avLst/>
          </a:prstGeom>
          <a:noFill/>
        </p:spPr>
      </p:pic>
      <p:pic>
        <p:nvPicPr>
          <p:cNvPr id="2058" name="Picture 10" descr="http://members.pioneer.net/%7Emchumor/00images/7155_accounting_cartoon.gif"/>
          <p:cNvPicPr>
            <a:picLocks noChangeAspect="1" noChangeArrowheads="1"/>
          </p:cNvPicPr>
          <p:nvPr/>
        </p:nvPicPr>
        <p:blipFill>
          <a:blip r:embed="rId7" cstate="print"/>
          <a:srcRect/>
          <a:stretch>
            <a:fillRect/>
          </a:stretch>
        </p:blipFill>
        <p:spPr bwMode="auto">
          <a:xfrm>
            <a:off x="4797152" y="6825208"/>
            <a:ext cx="1883110" cy="2801456"/>
          </a:xfrm>
          <a:prstGeom prst="rect">
            <a:avLst/>
          </a:prstGeom>
          <a:noFill/>
        </p:spPr>
      </p:pic>
      <p:pic>
        <p:nvPicPr>
          <p:cNvPr id="2" name="Picture 2" descr="Keep Calm and Carry On Accounting - motivational accountant Poster print"/>
          <p:cNvPicPr>
            <a:picLocks noChangeAspect="1" noChangeArrowheads="1"/>
          </p:cNvPicPr>
          <p:nvPr/>
        </p:nvPicPr>
        <p:blipFill>
          <a:blip r:embed="rId8" cstate="print"/>
          <a:srcRect/>
          <a:stretch>
            <a:fillRect/>
          </a:stretch>
        </p:blipFill>
        <p:spPr bwMode="auto">
          <a:xfrm>
            <a:off x="1957807" y="8553400"/>
            <a:ext cx="1190625" cy="1190625"/>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a9dbd1bd-8d79-41b4-b68c-688ecdd1c2f5">
      <UserInfo>
        <DisplayName>Mukhvinder Johal</DisplayName>
        <AccountId>103</AccountId>
        <AccountType/>
      </UserInfo>
      <UserInfo>
        <DisplayName>Kim Garcha</DisplayName>
        <AccountId>90</AccountId>
        <AccountType/>
      </UserInfo>
      <UserInfo>
        <DisplayName>Tahir Ismail</DisplayName>
        <AccountId>280</AccountId>
        <AccountType/>
      </UserInfo>
      <UserInfo>
        <DisplayName>Hussain Patel</DisplayName>
        <AccountId>1161</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E273D1622F24145887D392C0C9EAECB" ma:contentTypeVersion="15" ma:contentTypeDescription="Create a new document." ma:contentTypeScope="" ma:versionID="84470bc589e0649a5f5b9bf48bf8ddbe">
  <xsd:schema xmlns:xsd="http://www.w3.org/2001/XMLSchema" xmlns:xs="http://www.w3.org/2001/XMLSchema" xmlns:p="http://schemas.microsoft.com/office/2006/metadata/properties" xmlns:ns2="a9dbd1bd-8d79-41b4-b68c-688ecdd1c2f5" xmlns:ns3="9d96588d-cc8c-429b-b90e-ef5d7b1e9cb0" targetNamespace="http://schemas.microsoft.com/office/2006/metadata/properties" ma:root="true" ma:fieldsID="4d4f043df170bbf55d45ef9d9292477d" ns2:_="" ns3:_="">
    <xsd:import namespace="a9dbd1bd-8d79-41b4-b68c-688ecdd1c2f5"/>
    <xsd:import namespace="9d96588d-cc8c-429b-b90e-ef5d7b1e9cb0"/>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bd1bd-8d79-41b4-b68c-688ecdd1c2f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9d96588d-cc8c-429b-b90e-ef5d7b1e9cb0"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Location" ma:index="16" nillable="true" ma:displayName="MediaServiceLocation" ma:descrip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116F80-AB40-458A-BAA0-E6EEE30A61E7}">
  <ds:schemaRefs>
    <ds:schemaRef ds:uri="http://schemas.microsoft.com/sharepoint/v3/contenttype/forms"/>
  </ds:schemaRefs>
</ds:datastoreItem>
</file>

<file path=customXml/itemProps2.xml><?xml version="1.0" encoding="utf-8"?>
<ds:datastoreItem xmlns:ds="http://schemas.openxmlformats.org/officeDocument/2006/customXml" ds:itemID="{4C05E341-4EA3-41B9-BA82-5EC4A32B0764}">
  <ds:schemaRefs>
    <ds:schemaRef ds:uri="http://purl.org/dc/terms/"/>
    <ds:schemaRef ds:uri="http://purl.org/dc/elements/1.1/"/>
    <ds:schemaRef ds:uri="http://schemas.openxmlformats.org/package/2006/metadata/core-properties"/>
    <ds:schemaRef ds:uri="http://purl.org/dc/dcmitype/"/>
    <ds:schemaRef ds:uri="9d96588d-cc8c-429b-b90e-ef5d7b1e9cb0"/>
    <ds:schemaRef ds:uri="http://schemas.microsoft.com/office/2006/documentManagement/types"/>
    <ds:schemaRef ds:uri="http://schemas.microsoft.com/office/2006/metadata/properties"/>
    <ds:schemaRef ds:uri="a9dbd1bd-8d79-41b4-b68c-688ecdd1c2f5"/>
    <ds:schemaRef ds:uri="http://www.w3.org/XML/1998/namespace"/>
    <ds:schemaRef ds:uri="http://schemas.microsoft.com/office/infopath/2007/PartnerControls"/>
  </ds:schemaRefs>
</ds:datastoreItem>
</file>

<file path=customXml/itemProps3.xml><?xml version="1.0" encoding="utf-8"?>
<ds:datastoreItem xmlns:ds="http://schemas.openxmlformats.org/officeDocument/2006/customXml" ds:itemID="{2A052582-007D-4980-A1CE-286768178C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dbd1bd-8d79-41b4-b68c-688ecdd1c2f5"/>
    <ds:schemaRef ds:uri="9d96588d-cc8c-429b-b90e-ef5d7b1e9c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582</TotalTime>
  <Words>451</Words>
  <Application>Microsoft Office PowerPoint</Application>
  <PresentationFormat>A4 Paper (210x297 mm)</PresentationFormat>
  <Paragraphs>29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dbeeden-simpson</dc:creator>
  <cp:lastModifiedBy>Aaron</cp:lastModifiedBy>
  <cp:revision>79</cp:revision>
  <dcterms:created xsi:type="dcterms:W3CDTF">2011-11-01T20:06:03Z</dcterms:created>
  <dcterms:modified xsi:type="dcterms:W3CDTF">2022-08-24T14:12:22Z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0x0101003E273D1622F24145887D392C0C9EAECB</vt:lpwstr>
  </property>
</Properties>
</file>