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</p:sldMasterIdLst>
  <p:notesMasterIdLst>
    <p:notesMasterId r:id="rId13"/>
  </p:notesMasterIdLst>
  <p:sldIdLst>
    <p:sldId id="256" r:id="rId5"/>
    <p:sldId id="257" r:id="rId6"/>
    <p:sldId id="283" r:id="rId7"/>
    <p:sldId id="284" r:id="rId8"/>
    <p:sldId id="285" r:id="rId9"/>
    <p:sldId id="266" r:id="rId10"/>
    <p:sldId id="268" r:id="rId11"/>
    <p:sldId id="282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DADA"/>
    <a:srgbClr val="FFF2CD"/>
    <a:srgbClr val="FF2190"/>
    <a:srgbClr val="FF99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73271" autoAdjust="0"/>
  </p:normalViewPr>
  <p:slideViewPr>
    <p:cSldViewPr snapToGrid="0">
      <p:cViewPr varScale="1">
        <p:scale>
          <a:sx n="83" d="100"/>
          <a:sy n="83" d="100"/>
        </p:scale>
        <p:origin x="14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AB8F4-D0B0-4DAE-A02F-402610015CEB}" type="datetimeFigureOut">
              <a:rPr lang="en-GB" smtClean="0"/>
              <a:t>24/08/2022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8D1A4C-A457-44D2-8C61-6EB622C544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076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E7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801448" y="34837"/>
            <a:ext cx="3341875" cy="1457812"/>
          </a:xfrm>
          <a:prstGeom prst="rect">
            <a:avLst/>
          </a:prstGeom>
          <a:solidFill>
            <a:srgbClr val="E7DADA"/>
          </a:solidFill>
          <a:ln>
            <a:solidFill>
              <a:srgbClr val="E7D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6356348"/>
            <a:ext cx="12200189" cy="50165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5948"/>
          <a:stretch/>
        </p:blipFill>
        <p:spPr>
          <a:xfrm>
            <a:off x="1" y="1"/>
            <a:ext cx="6871464" cy="15583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197" y="1"/>
            <a:ext cx="1717998" cy="160634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00123" y="6356350"/>
            <a:ext cx="2743200" cy="501650"/>
          </a:xfrm>
        </p:spPr>
        <p:txBody>
          <a:bodyPr/>
          <a:lstStyle>
            <a:lvl1pPr algn="ctr">
              <a:defRPr sz="1800" b="1">
                <a:solidFill>
                  <a:schemeClr val="bg1"/>
                </a:solidFill>
                <a:latin typeface="Square721 BT" panose="020B0504020202060204" pitchFamily="34" charset="0"/>
              </a:defRPr>
            </a:lvl1pPr>
          </a:lstStyle>
          <a:p>
            <a:fld id="{95AF5F46-ACC8-4C01-9520-46A908A9FA11}" type="datetime1">
              <a:rPr lang="en-GB" smtClean="0"/>
              <a:t>24/08/2022</a:t>
            </a:fld>
            <a:endParaRPr lang="en-GB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8608195" y="1929"/>
            <a:ext cx="9425" cy="160687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6867895" y="-17143"/>
            <a:ext cx="9425" cy="160687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96"/>
          <a:stretch/>
        </p:blipFill>
        <p:spPr>
          <a:xfrm>
            <a:off x="8714358" y="78450"/>
            <a:ext cx="3404966" cy="13793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867" t="43054" r="26470" b="29711"/>
          <a:stretch/>
        </p:blipFill>
        <p:spPr>
          <a:xfrm>
            <a:off x="2872909" y="2022502"/>
            <a:ext cx="6591869" cy="1992302"/>
          </a:xfrm>
          <a:prstGeom prst="rect">
            <a:avLst/>
          </a:prstGeom>
        </p:spPr>
      </p:pic>
      <p:sp>
        <p:nvSpPr>
          <p:cNvPr id="3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46389" y="4046188"/>
            <a:ext cx="10515600" cy="830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u="sng"/>
            </a:lvl1pPr>
          </a:lstStyle>
          <a:p>
            <a:r>
              <a:rPr lang="en-GB"/>
              <a:t>Sub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6435719"/>
            <a:ext cx="5253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GB" sz="1800" b="1">
                <a:solidFill>
                  <a:schemeClr val="bg1"/>
                </a:solidFill>
                <a:latin typeface="Square721 BT" panose="020B0504020202060204" pitchFamily="34" charset="0"/>
              </a:rPr>
              <a:t>Be Happy, Be Ambitious, Make</a:t>
            </a:r>
            <a:r>
              <a:rPr lang="en-GB" sz="1800" b="1" baseline="0">
                <a:solidFill>
                  <a:schemeClr val="bg1"/>
                </a:solidFill>
                <a:latin typeface="Square721 BT" panose="020B0504020202060204" pitchFamily="34" charset="0"/>
              </a:rPr>
              <a:t> a Difference</a:t>
            </a:r>
            <a:endParaRPr lang="en-GB" sz="1800" b="1">
              <a:solidFill>
                <a:schemeClr val="bg1"/>
              </a:solidFill>
              <a:latin typeface="Square721 BT" panose="020B0504020202060204" pitchFamily="34" charset="0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-12758"/>
            <a:ext cx="12200189" cy="3242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-4362" y="1558592"/>
            <a:ext cx="12200189" cy="2399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778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3F8C-A725-4C40-A6DA-DC43FF7D0F65}" type="datetime1">
              <a:rPr lang="en-GB" smtClean="0"/>
              <a:t>24/08/2022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A953-F16E-4795-ABE9-607C4CA670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698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A869F-712A-45D9-8FBC-62DC02F5E443}" type="datetime1">
              <a:rPr lang="en-GB" smtClean="0"/>
              <a:t>24/08/2022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A953-F16E-4795-ABE9-607C4CA670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253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0803F-A595-45AE-AA32-0274EEDEC1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07FB2B-A198-4EC5-8A6F-1385020CB0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5CFC4-C370-4944-88A0-D05DDB850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4DD4-127A-4E85-90F6-49A0E03B7450}" type="datetime1">
              <a:rPr lang="en-GB" smtClean="0"/>
              <a:t>24/08/2022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0A62A-4FE3-4B77-B73E-01841E6A4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21E3A-CD00-4B1D-ABA9-1470368E4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FE0F-4459-49CB-8B3C-94F52C29DD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972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60425"/>
            <a:ext cx="10515600" cy="830264"/>
          </a:xfrm>
        </p:spPr>
        <p:txBody>
          <a:bodyPr/>
          <a:lstStyle>
            <a:lvl1pPr>
              <a:defRPr b="1" u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10141803" y="6311899"/>
            <a:ext cx="1979077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b="1" kern="1200">
                <a:solidFill>
                  <a:schemeClr val="bg1"/>
                </a:solidFill>
                <a:latin typeface="Square721 BT" panose="020B050402020206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8C8EDE-E4AB-4184-AE8B-5DAA72AFC306}" type="datetimeFigureOut">
              <a:rPr lang="en-GB" smtClean="0">
                <a:solidFill>
                  <a:schemeClr val="tx1"/>
                </a:solidFill>
              </a:rPr>
              <a:pPr/>
              <a:t>24/08/2022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564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/>
          <a:lstStyle>
            <a:lvl1pPr>
              <a:defRPr sz="6000" u="sng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5B7F9-57E6-4836-BBA4-73EAF3606B05}" type="datetime1">
              <a:rPr lang="en-GB" smtClean="0"/>
              <a:t>24/08/2022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A953-F16E-4795-ABE9-607C4CA670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748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7267E-3A77-49B0-9AC8-8BF10C6D606C}" type="datetime1">
              <a:rPr lang="en-GB" smtClean="0"/>
              <a:t>24/08/2022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A953-F16E-4795-ABE9-607C4CA670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080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733-C9BF-4754-BDDE-3562C104DF09}" type="datetime1">
              <a:rPr lang="en-GB" smtClean="0"/>
              <a:t>24/08/2022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A953-F16E-4795-ABE9-607C4CA670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148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73F6F-88AE-463B-8F8C-F00F76CA4FAD}" type="datetime1">
              <a:rPr lang="en-GB" smtClean="0"/>
              <a:t>24/08/2022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A953-F16E-4795-ABE9-607C4CA670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773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52BAD-4AD3-4B10-AA76-B9022FAB0F4D}" type="datetime1">
              <a:rPr lang="en-GB" smtClean="0"/>
              <a:t>24/08/2022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A953-F16E-4795-ABE9-607C4CA670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999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B4B9B-969C-408C-91D6-C7660E1A1861}" type="datetime1">
              <a:rPr lang="en-GB" smtClean="0"/>
              <a:t>24/08/2022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A953-F16E-4795-ABE9-607C4CA670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297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B4558-779D-4F01-A7E8-E57BF71C7315}" type="datetime1">
              <a:rPr lang="en-GB" smtClean="0"/>
              <a:t>24/08/2022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A953-F16E-4795-ABE9-607C4CA670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6763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60424"/>
            <a:ext cx="10515600" cy="830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E8EE0-9D2A-4CB2-AEDD-C40C25B2CC92}" type="datetime1">
              <a:rPr lang="en-GB" smtClean="0"/>
              <a:t>24/08/2022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FA953-F16E-4795-ABE9-607C4CA6701C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Oval 12"/>
          <p:cNvSpPr/>
          <p:nvPr userDrawn="1"/>
        </p:nvSpPr>
        <p:spPr>
          <a:xfrm>
            <a:off x="11716150" y="579983"/>
            <a:ext cx="260654" cy="27306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10847346" y="209901"/>
            <a:ext cx="193827" cy="18949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11191687" y="120266"/>
            <a:ext cx="193827" cy="18949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11536028" y="249815"/>
            <a:ext cx="222481" cy="22738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11774915" y="982101"/>
            <a:ext cx="284508" cy="27136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88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Square721 BT" panose="020B050402020206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hyperlink" Target="https://www.youtube.com/watch?v=LxQMTfdvNBI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hyperlink" Target="mailto:hpatel@cityleicester.Leicester.sch.uk" TargetMode="External"/><Relationship Id="rId4" Type="http://schemas.openxmlformats.org/officeDocument/2006/relationships/hyperlink" Target="mailto:Mjohal@cityleicester.leicester.sch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130180"/>
            <a:ext cx="10515600" cy="830264"/>
          </a:xfrm>
        </p:spPr>
        <p:txBody>
          <a:bodyPr/>
          <a:lstStyle/>
          <a:p>
            <a:r>
              <a:rPr lang="en-GB" dirty="0"/>
              <a:t>A-Level Accounting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E0CB53-B18D-4A49-A5DF-AD2825B0D5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56816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1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17"/>
    </mc:Choice>
    <mc:Fallback xmlns="">
      <p:transition spd="slow" advTm="55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56C57-C673-4D34-A97E-AC58852EF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Accounting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D77F0-E2DF-43BD-A5E8-743C8453B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A-Level Accounting</a:t>
            </a:r>
          </a:p>
          <a:p>
            <a:r>
              <a:rPr lang="en-GB" dirty="0"/>
              <a:t>Exam Board:  AQA</a:t>
            </a:r>
          </a:p>
          <a:p>
            <a:r>
              <a:rPr lang="en-GB" dirty="0"/>
              <a:t>Course Code:  7127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24EB73-AB6C-4F01-BFAF-08E91757F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082" y="1777524"/>
            <a:ext cx="6201592" cy="444754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53C30DE-8681-4A04-B1BC-733DFC470D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1463" y="57022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3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28"/>
    </mc:Choice>
    <mc:Fallback xmlns="">
      <p:transition spd="slow" advTm="30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12947-DEF8-46EB-80A3-7A96612CB4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9026"/>
            <a:ext cx="9144000" cy="865463"/>
          </a:xfrm>
        </p:spPr>
        <p:txBody>
          <a:bodyPr>
            <a:normAutofit fontScale="90000"/>
          </a:bodyPr>
          <a:lstStyle/>
          <a:p>
            <a:r>
              <a:rPr lang="en-GB" dirty="0"/>
              <a:t>Big Question: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2D94F2-FE76-4EA2-8390-4D70B4543581}"/>
              </a:ext>
            </a:extLst>
          </p:cNvPr>
          <p:cNvSpPr txBox="1"/>
          <p:nvPr/>
        </p:nvSpPr>
        <p:spPr>
          <a:xfrm>
            <a:off x="1105238" y="2182554"/>
            <a:ext cx="8764626" cy="132343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</a:rPr>
              <a:t>How do ethical principles affect the behaviour of accounting professionals?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B332AB-D9A7-499C-A112-A78662BE5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002" y="3606409"/>
            <a:ext cx="3942898" cy="262929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FF7DAB-B72D-449C-BD8F-862E08C7F7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48"/>
    </mc:Choice>
    <mc:Fallback xmlns="">
      <p:transition spd="slow" advTm="36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81F09-688E-481E-8E4F-B13F0D980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25020"/>
            <a:ext cx="9144000" cy="2387600"/>
          </a:xfrm>
        </p:spPr>
        <p:txBody>
          <a:bodyPr/>
          <a:lstStyle/>
          <a:p>
            <a:r>
              <a:rPr lang="en-GB" dirty="0"/>
              <a:t>Ethical Principles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389599-8001-4E79-8171-F9811219AE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7063" y="2844074"/>
            <a:ext cx="8900160" cy="377190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There are 5 fundamental ethical principles</a:t>
            </a:r>
          </a:p>
          <a:p>
            <a:r>
              <a:rPr lang="en-GB" dirty="0"/>
              <a:t>1. Professional competence and due care</a:t>
            </a:r>
          </a:p>
          <a:p>
            <a:r>
              <a:rPr lang="en-GB" dirty="0"/>
              <a:t>2. Professional behaviour</a:t>
            </a:r>
          </a:p>
          <a:p>
            <a:r>
              <a:rPr lang="en-GB" dirty="0"/>
              <a:t>3. Confidentiality</a:t>
            </a:r>
          </a:p>
          <a:p>
            <a:r>
              <a:rPr lang="en-GB" dirty="0"/>
              <a:t>4. Integrity</a:t>
            </a:r>
          </a:p>
          <a:p>
            <a:r>
              <a:rPr lang="en-GB" dirty="0"/>
              <a:t>5.Objectivity</a:t>
            </a:r>
          </a:p>
          <a:p>
            <a:endParaRPr lang="en-GB" dirty="0"/>
          </a:p>
          <a:p>
            <a:r>
              <a:rPr lang="en-GB" dirty="0"/>
              <a:t>Watch the video to find out more about each principle</a:t>
            </a:r>
          </a:p>
          <a:p>
            <a:r>
              <a:rPr lang="en-GB" dirty="0">
                <a:hlinkClick r:id="rId4"/>
              </a:rPr>
              <a:t>https://www.youtube.com/watch?v=LxQMTfdvNBI</a:t>
            </a:r>
            <a:r>
              <a:rPr lang="en-GB" dirty="0"/>
              <a:t> </a:t>
            </a:r>
          </a:p>
          <a:p>
            <a:endParaRPr lang="en-GB" dirty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46E0A03E-61ED-47A9-AFE0-9624A7D07F4C}"/>
              </a:ext>
            </a:extLst>
          </p:cNvPr>
          <p:cNvSpPr txBox="1">
            <a:spLocks/>
          </p:cNvSpPr>
          <p:nvPr/>
        </p:nvSpPr>
        <p:spPr>
          <a:xfrm>
            <a:off x="6379040" y="2839718"/>
            <a:ext cx="4572000" cy="3771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A5163A-32A6-4C61-8D92-09008FA9F4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22891" y="62052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1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436"/>
    </mc:Choice>
    <mc:Fallback xmlns="">
      <p:transition spd="slow" advTm="303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B6E5A-863A-4E77-815C-BCD843444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300326"/>
            <a:ext cx="9144000" cy="2387600"/>
          </a:xfrm>
        </p:spPr>
        <p:txBody>
          <a:bodyPr/>
          <a:lstStyle/>
          <a:p>
            <a:r>
              <a:rPr lang="en-GB" dirty="0"/>
              <a:t>Your task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F2E951-EEF2-44BF-A668-07E521DDA765}"/>
              </a:ext>
            </a:extLst>
          </p:cNvPr>
          <p:cNvSpPr/>
          <p:nvPr/>
        </p:nvSpPr>
        <p:spPr>
          <a:xfrm>
            <a:off x="1106077" y="1755599"/>
            <a:ext cx="9338821" cy="2381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100"/>
            </a:pPr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each ethical principle, create a scenario whereby an accountant may be in breach of that principle.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SzPts val="1100"/>
            </a:pPr>
            <a:endParaRPr lang="en-GB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100"/>
            </a:pPr>
            <a:endParaRPr lang="en-GB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F669EB-0846-4544-A1C8-8FC6C2595A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1452" y="62041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8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17"/>
    </mc:Choice>
    <mc:Fallback xmlns="">
      <p:transition spd="slow" advTm="91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CB95-32C9-42CC-8855-472CE283A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503" y="0"/>
            <a:ext cx="10515600" cy="830264"/>
          </a:xfrm>
        </p:spPr>
        <p:txBody>
          <a:bodyPr/>
          <a:lstStyle/>
          <a:p>
            <a:r>
              <a:rPr lang="en-GB" dirty="0"/>
              <a:t>Show You Know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180C8-1654-4C51-808C-A37EF08D8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40526"/>
            <a:ext cx="11137900" cy="555234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u="sng" dirty="0"/>
              <a:t>Answer these questions: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1) State the 5 ethical principles</a:t>
            </a:r>
          </a:p>
          <a:p>
            <a:pPr marL="0" indent="0">
              <a:buNone/>
            </a:pPr>
            <a:r>
              <a:rPr lang="en-GB" dirty="0"/>
              <a:t>2) Match the 5 ethical principles to the statements below</a:t>
            </a:r>
          </a:p>
          <a:p>
            <a:r>
              <a:rPr lang="en-GB" dirty="0"/>
              <a:t>Posting inappropriate videos on Facebook after a night out</a:t>
            </a:r>
          </a:p>
          <a:p>
            <a:r>
              <a:rPr lang="en-GB" dirty="0"/>
              <a:t>Sharing a clients accounts with your uncle because he is a competitor of the client</a:t>
            </a:r>
          </a:p>
          <a:p>
            <a:r>
              <a:rPr lang="en-GB" dirty="0"/>
              <a:t>Completing a VAT return whilst the finance manager is on holiday. You have had no training apart from self made YouTube videos</a:t>
            </a:r>
          </a:p>
          <a:p>
            <a:r>
              <a:rPr lang="en-GB" dirty="0"/>
              <a:t>Advising the company director that donations to political parties such as Labour are not allowed because you follow the Conservative party</a:t>
            </a:r>
          </a:p>
          <a:p>
            <a:r>
              <a:rPr lang="en-GB" dirty="0"/>
              <a:t>Not disclosing some expenses to show a higher profit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3) If Accountants do not abide by the ethical principles, who may this impact?</a:t>
            </a:r>
          </a:p>
          <a:p>
            <a:pPr marL="0" indent="0">
              <a:buNone/>
            </a:pPr>
            <a:r>
              <a:rPr lang="en-GB" dirty="0"/>
              <a:t>4) How will you remember all 5 principles?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CA37D6-DCF0-4AEE-B81E-FF6B8EBCFC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40886" y="59174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4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37"/>
    </mc:Choice>
    <mc:Fallback xmlns="">
      <p:transition spd="slow" advTm="35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4807E-32BB-492B-9E1C-2DB99F57A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Join us 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88F28-C7C4-41F5-960A-38D491054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4899"/>
            <a:ext cx="10515600" cy="54651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Twitter – tcolc_econbus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8547E7-710F-4B8D-BF85-BD8512259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703" y="2372139"/>
            <a:ext cx="6092446" cy="363892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32CFD6-7175-4935-B5F1-614122942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0886" y="58078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55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44"/>
    </mc:Choice>
    <mc:Fallback xmlns="">
      <p:transition spd="slow" advTm="43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8E940-FA15-415A-A0ED-A63BBAD93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8985"/>
            <a:ext cx="10515600" cy="830264"/>
          </a:xfrm>
        </p:spPr>
        <p:txBody>
          <a:bodyPr/>
          <a:lstStyle/>
          <a:p>
            <a:r>
              <a:rPr lang="en-GB" dirty="0"/>
              <a:t>Contact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4220D-AC65-4242-8960-71FBF1678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Head of Department: Mr Johal</a:t>
            </a:r>
          </a:p>
          <a:p>
            <a:r>
              <a:rPr lang="en-GB" dirty="0">
                <a:hlinkClick r:id="rId4"/>
              </a:rPr>
              <a:t>Mjohal@cityleicester.leicester.sch.uk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Teacher of Accounting</a:t>
            </a:r>
          </a:p>
          <a:p>
            <a:r>
              <a:rPr lang="en-GB" dirty="0">
                <a:hlinkClick r:id="rId5"/>
              </a:rPr>
              <a:t>hpatel@cityleicester.Leicester.sch.uk</a:t>
            </a:r>
            <a:r>
              <a:rPr lang="en-GB" dirty="0"/>
              <a:t>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87C3A79-9CF1-49D8-A838-E37EBAAD06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58162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2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77"/>
    </mc:Choice>
    <mc:Fallback xmlns="">
      <p:transition spd="slow" advTm="32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COLC PowerPoint Template - March 2021 Update" id="{652C2F78-CFA6-4846-9FB5-CB7608E9CE11}" vid="{B65BB126-95D4-4C23-A4AF-78F6359BA4A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273D1622F24145887D392C0C9EAECB" ma:contentTypeVersion="15" ma:contentTypeDescription="Create a new document." ma:contentTypeScope="" ma:versionID="84470bc589e0649a5f5b9bf48bf8ddbe">
  <xsd:schema xmlns:xsd="http://www.w3.org/2001/XMLSchema" xmlns:xs="http://www.w3.org/2001/XMLSchema" xmlns:p="http://schemas.microsoft.com/office/2006/metadata/properties" xmlns:ns2="a9dbd1bd-8d79-41b4-b68c-688ecdd1c2f5" xmlns:ns3="9d96588d-cc8c-429b-b90e-ef5d7b1e9cb0" targetNamespace="http://schemas.microsoft.com/office/2006/metadata/properties" ma:root="true" ma:fieldsID="4d4f043df170bbf55d45ef9d9292477d" ns2:_="" ns3:_="">
    <xsd:import namespace="a9dbd1bd-8d79-41b4-b68c-688ecdd1c2f5"/>
    <xsd:import namespace="9d96588d-cc8c-429b-b90e-ef5d7b1e9cb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dbd1bd-8d79-41b4-b68c-688ecdd1c2f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96588d-cc8c-429b-b90e-ef5d7b1e9c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E92F1A6-F731-42FC-829A-FC948469253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D4B37E-D438-4D9D-B6E7-DBD15F043B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dbd1bd-8d79-41b4-b68c-688ecdd1c2f5"/>
    <ds:schemaRef ds:uri="9d96588d-cc8c-429b-b90e-ef5d7b1e9c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67B9F1F-49DD-477A-8545-5044D8864091}">
  <ds:schemaRefs>
    <ds:schemaRef ds:uri="a9dbd1bd-8d79-41b4-b68c-688ecdd1c2f5"/>
    <ds:schemaRef ds:uri="http://purl.org/dc/terms/"/>
    <ds:schemaRef ds:uri="http://schemas.microsoft.com/office/infopath/2007/PartnerControls"/>
    <ds:schemaRef ds:uri="http://purl.org/dc/elements/1.1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9d96588d-cc8c-429b-b90e-ef5d7b1e9cb0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TCOLC PowerPoint Template</Template>
  <TotalTime>1602</TotalTime>
  <Words>265</Words>
  <Application>Microsoft Office PowerPoint</Application>
  <PresentationFormat>Widescreen</PresentationFormat>
  <Paragraphs>44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Square721 BT</vt:lpstr>
      <vt:lpstr>Calibri</vt:lpstr>
      <vt:lpstr>Office Theme</vt:lpstr>
      <vt:lpstr>A-Level Accounting</vt:lpstr>
      <vt:lpstr>Accounting</vt:lpstr>
      <vt:lpstr>Big Question:</vt:lpstr>
      <vt:lpstr>Ethical Principles</vt:lpstr>
      <vt:lpstr>Your task</vt:lpstr>
      <vt:lpstr>Show You Know </vt:lpstr>
      <vt:lpstr>Join us on: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A-Level Accounting</dc:title>
  <dc:creator>Hussain Patel</dc:creator>
  <cp:lastModifiedBy>Aaron</cp:lastModifiedBy>
  <cp:revision>25</cp:revision>
  <dcterms:created xsi:type="dcterms:W3CDTF">2021-06-23T11:14:10Z</dcterms:created>
  <dcterms:modified xsi:type="dcterms:W3CDTF">2022-08-24T10:06:50Z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0x0101003E273D1622F24145887D392C0C9EAECB</vt:lpwstr>
  </property>
</Properties>
</file>