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256" r:id="rId5"/>
    <p:sldId id="28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6" r:id="rId17"/>
    <p:sldId id="268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ADA"/>
    <a:srgbClr val="FFF2CD"/>
    <a:srgbClr val="FF2190"/>
    <a:srgbClr val="FF99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02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AB8F4-D0B0-4DAE-A02F-402610015CEB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D1A4C-A457-44D2-8C61-6EB622C544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07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7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801448" y="34837"/>
            <a:ext cx="3341875" cy="1457812"/>
          </a:xfrm>
          <a:prstGeom prst="rect">
            <a:avLst/>
          </a:prstGeom>
          <a:solidFill>
            <a:srgbClr val="E7DADA"/>
          </a:solidFill>
          <a:ln>
            <a:solidFill>
              <a:srgbClr val="E7D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6356348"/>
            <a:ext cx="12200189" cy="5016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948"/>
          <a:stretch/>
        </p:blipFill>
        <p:spPr>
          <a:xfrm>
            <a:off x="1" y="1"/>
            <a:ext cx="6871464" cy="1558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7" y="1"/>
            <a:ext cx="1717998" cy="16063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00123" y="6356350"/>
            <a:ext cx="2743200" cy="501650"/>
          </a:xfrm>
        </p:spPr>
        <p:txBody>
          <a:bodyPr/>
          <a:lstStyle>
            <a:lvl1pPr algn="ctr">
              <a:defRPr sz="1800" b="1">
                <a:solidFill>
                  <a:schemeClr val="bg1"/>
                </a:solidFill>
                <a:latin typeface="Square721 BT" panose="020B0504020202060204" pitchFamily="34" charset="0"/>
              </a:defRPr>
            </a:lvl1pPr>
          </a:lstStyle>
          <a:p>
            <a:fld id="{6D8C8EDE-E4AB-4184-AE8B-5DAA72AFC306}" type="datetimeFigureOut">
              <a:rPr lang="en-GB" smtClean="0"/>
              <a:pPr/>
              <a:t>24/08/2022</a:t>
            </a:fld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608195" y="1929"/>
            <a:ext cx="9425" cy="16068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6867895" y="-17143"/>
            <a:ext cx="9425" cy="16068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96"/>
          <a:stretch/>
        </p:blipFill>
        <p:spPr>
          <a:xfrm>
            <a:off x="8714358" y="78450"/>
            <a:ext cx="3404966" cy="1379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67" t="43054" r="26470" b="29711"/>
          <a:stretch/>
        </p:blipFill>
        <p:spPr>
          <a:xfrm>
            <a:off x="2872909" y="2022502"/>
            <a:ext cx="6591869" cy="1992302"/>
          </a:xfrm>
          <a:prstGeom prst="rect">
            <a:avLst/>
          </a:prstGeom>
        </p:spPr>
      </p:pic>
      <p:sp>
        <p:nvSpPr>
          <p:cNvPr id="3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46389" y="4046188"/>
            <a:ext cx="10515600" cy="83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u="sng"/>
            </a:lvl1pPr>
          </a:lstStyle>
          <a:p>
            <a:r>
              <a:rPr lang="en-GB"/>
              <a:t>Sub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35719"/>
            <a:ext cx="5253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800" b="1">
                <a:solidFill>
                  <a:schemeClr val="bg1"/>
                </a:solidFill>
                <a:latin typeface="Square721 BT" panose="020B0504020202060204" pitchFamily="34" charset="0"/>
              </a:rPr>
              <a:t>Be Happy, Be Ambitious, Make</a:t>
            </a:r>
            <a:r>
              <a:rPr lang="en-GB" sz="1800" b="1" baseline="0">
                <a:solidFill>
                  <a:schemeClr val="bg1"/>
                </a:solidFill>
                <a:latin typeface="Square721 BT" panose="020B0504020202060204" pitchFamily="34" charset="0"/>
              </a:rPr>
              <a:t> a Difference</a:t>
            </a:r>
            <a:endParaRPr lang="en-GB" sz="1800" b="1">
              <a:solidFill>
                <a:schemeClr val="bg1"/>
              </a:solidFill>
              <a:latin typeface="Square721 BT" panose="020B050402020206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-12758"/>
            <a:ext cx="12200189" cy="324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-4362" y="1558592"/>
            <a:ext cx="12200189" cy="2399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77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8EDE-E4AB-4184-AE8B-5DAA72AFC306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69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8EDE-E4AB-4184-AE8B-5DAA72AFC306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25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0803F-A595-45AE-AA32-0274EEDEC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07FB2B-A198-4EC5-8A6F-1385020CB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5CFC4-C370-4944-88A0-D05DDB850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711B-FD4A-45A0-89E3-16359793B74B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0A62A-4FE3-4B77-B73E-01841E6A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21E3A-CD00-4B1D-ABA9-1470368E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FE0F-4459-49CB-8B3C-94F52C29DD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97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60425"/>
            <a:ext cx="10515600" cy="830264"/>
          </a:xfrm>
        </p:spPr>
        <p:txBody>
          <a:bodyPr/>
          <a:lstStyle>
            <a:lvl1pPr>
              <a:defRPr b="1" u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0141803" y="6311899"/>
            <a:ext cx="1979077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b="1" kern="1200">
                <a:solidFill>
                  <a:schemeClr val="bg1"/>
                </a:solidFill>
                <a:latin typeface="Square721 BT" panose="020B050402020206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8C8EDE-E4AB-4184-AE8B-5DAA72AFC306}" type="datetimeFigureOut">
              <a:rPr lang="en-GB" smtClean="0">
                <a:solidFill>
                  <a:schemeClr val="tx1"/>
                </a:solidFill>
              </a:rPr>
              <a:pPr/>
              <a:t>24/08/2022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6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 u="sng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8EDE-E4AB-4184-AE8B-5DAA72AFC306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74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8EDE-E4AB-4184-AE8B-5DAA72AFC306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08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8EDE-E4AB-4184-AE8B-5DAA72AFC306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4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8EDE-E4AB-4184-AE8B-5DAA72AFC306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77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8EDE-E4AB-4184-AE8B-5DAA72AFC306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999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8EDE-E4AB-4184-AE8B-5DAA72AFC306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29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8EDE-E4AB-4184-AE8B-5DAA72AFC306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76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0424"/>
            <a:ext cx="10515600" cy="83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C8EDE-E4AB-4184-AE8B-5DAA72AFC306}" type="datetimeFigureOut">
              <a:rPr lang="en-GB" smtClean="0"/>
              <a:t>24/08/2022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FA953-F16E-4795-ABE9-607C4CA6701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Oval 12"/>
          <p:cNvSpPr/>
          <p:nvPr userDrawn="1"/>
        </p:nvSpPr>
        <p:spPr>
          <a:xfrm>
            <a:off x="11716150" y="579983"/>
            <a:ext cx="260654" cy="27306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0847346" y="209901"/>
            <a:ext cx="193827" cy="1894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1191687" y="120266"/>
            <a:ext cx="193827" cy="1894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1536028" y="249815"/>
            <a:ext cx="222481" cy="22738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1774915" y="982101"/>
            <a:ext cx="284508" cy="27136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8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quare721 BT" panose="020B050402020206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hyperlink" Target="https://www.healthcareadministration.com/brief-comparison-uk-healthcare-system-vs-u-s-healthcare-system/#:~:text=While%20both%20systems%20have%20world,tax%20based%20system%20versus%20th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johal@cityleicester.leicester.sch.uk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sattar@cityleicester.leicester.sch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30180"/>
            <a:ext cx="10515600" cy="830264"/>
          </a:xfrm>
        </p:spPr>
        <p:txBody>
          <a:bodyPr/>
          <a:lstStyle/>
          <a:p>
            <a:r>
              <a:rPr lang="en-GB" dirty="0"/>
              <a:t>A-Level Economics</a:t>
            </a:r>
          </a:p>
        </p:txBody>
      </p:sp>
    </p:spTree>
    <p:extLst>
      <p:ext uri="{BB962C8B-B14F-4D97-AF65-F5344CB8AC3E}">
        <p14:creationId xmlns:p14="http://schemas.microsoft.com/office/powerpoint/2010/main" val="1283012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7D66E-891B-4953-9EE5-5F579BB0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you completed this task.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BCB75-D810-4A1F-8444-63FECC852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Although this task was simple, it does has real world application.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Every country around the world will have to make a decision about how to allocate their resources.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There are unlimited wants but limited resources.</a:t>
            </a:r>
          </a:p>
          <a:p>
            <a:endParaRPr lang="en-GB" dirty="0"/>
          </a:p>
        </p:txBody>
      </p:sp>
      <p:pic>
        <p:nvPicPr>
          <p:cNvPr id="4" name="Application">
            <a:hlinkClick r:id="" action="ppaction://media"/>
            <a:extLst>
              <a:ext uri="{FF2B5EF4-FFF2-40B4-BE49-F238E27FC236}">
                <a16:creationId xmlns:a16="http://schemas.microsoft.com/office/drawing/2014/main" id="{FBF0AF37-DB9A-43C2-8EF8-FDD697125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0"/>
    </mc:Choice>
    <mc:Fallback xmlns="">
      <p:transition spd="slow" advTm="3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CE17-CE95-4E12-8B55-A03D579AA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Economies in Countries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C60D-FB86-40ED-9B4B-5E1554D1A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We call countries which decides that everyone gets the same, planned or command economies.  E.g. Cuba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We call countries which believe that allocation should be according to work done, free market or capitalist economies.  E.g. USA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b="1" i="1" dirty="0"/>
              <a:t>Countries have gone to war and millions have died as a result of countries believing that their system is the best.  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4" name="Economies">
            <a:hlinkClick r:id="" action="ppaction://media"/>
            <a:extLst>
              <a:ext uri="{FF2B5EF4-FFF2-40B4-BE49-F238E27FC236}">
                <a16:creationId xmlns:a16="http://schemas.microsoft.com/office/drawing/2014/main" id="{65901E94-008B-4DE1-812A-80B9921B9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81"/>
    </mc:Choice>
    <mc:Fallback xmlns="">
      <p:transition spd="slow" advTm="8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C211-904D-4C5C-9C2D-3534C998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Care UK v Health Care USA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CA089-ACF4-4038-B279-4738FF462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Read this article to help you appreciate how the UK and USA try to solve the economic problem when it comes to providing health care.</a:t>
            </a:r>
          </a:p>
          <a:p>
            <a:endParaRPr lang="en-GB" dirty="0"/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>
                <a:hlinkClick r:id="rId4"/>
              </a:rPr>
              <a:t>https://www.healthcareadministration.com/brief-comparison-uk-healthcare-system-vs-u-s-healthcare-system/#:~:text=While%20both%20systems%20have%20world,tax%20based%20system%20versus%20the</a:t>
            </a:r>
            <a:endParaRPr lang="en-GB" sz="18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2F358-9ADA-434D-88EA-7B03F5803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864" y="4504183"/>
            <a:ext cx="1505160" cy="1533739"/>
          </a:xfrm>
          <a:prstGeom prst="rect">
            <a:avLst/>
          </a:prstGeom>
        </p:spPr>
      </p:pic>
      <p:pic>
        <p:nvPicPr>
          <p:cNvPr id="5" name="NHS">
            <a:hlinkClick r:id="" action="ppaction://media"/>
            <a:extLst>
              <a:ext uri="{FF2B5EF4-FFF2-40B4-BE49-F238E27FC236}">
                <a16:creationId xmlns:a16="http://schemas.microsoft.com/office/drawing/2014/main" id="{78BE94DE-A99B-430E-A765-0448DF64E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6047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30"/>
    </mc:Choice>
    <mc:Fallback xmlns="">
      <p:transition spd="slow" advTm="6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CB95-32C9-42CC-8855-472CE283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Show You Know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180C8-1654-4C51-808C-A37EF08D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/>
              <a:t>Answer these questions: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What is economics?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What are some economic decisions which we have to make?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What are some ways in which resources may be distributed? </a:t>
            </a:r>
          </a:p>
          <a:p>
            <a:endParaRPr lang="en-GB" dirty="0"/>
          </a:p>
        </p:txBody>
      </p:sp>
      <p:pic>
        <p:nvPicPr>
          <p:cNvPr id="4" name="SYK">
            <a:hlinkClick r:id="" action="ppaction://media"/>
            <a:extLst>
              <a:ext uri="{FF2B5EF4-FFF2-40B4-BE49-F238E27FC236}">
                <a16:creationId xmlns:a16="http://schemas.microsoft.com/office/drawing/2014/main" id="{E17470FC-0CFC-4BEE-B017-5966AE716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9"/>
    </mc:Choice>
    <mc:Fallback xmlns="">
      <p:transition spd="slow" advTm="5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807E-32BB-492B-9E1C-2DB99F57A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 us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88F28-C7C4-41F5-960A-38D491054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899"/>
            <a:ext cx="10515600" cy="54651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Twitter – tcolc_econbus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547E7-710F-4B8D-BF85-BD8512259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470" y="2017609"/>
            <a:ext cx="5075584" cy="303157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2FDA0C-9C1D-4F57-B837-1376E89DA085}"/>
              </a:ext>
            </a:extLst>
          </p:cNvPr>
          <p:cNvSpPr txBox="1">
            <a:spLocks/>
          </p:cNvSpPr>
          <p:nvPr/>
        </p:nvSpPr>
        <p:spPr>
          <a:xfrm>
            <a:off x="0" y="2655887"/>
            <a:ext cx="5632174" cy="3167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Head of Department: Mr Johal</a:t>
            </a:r>
          </a:p>
          <a:p>
            <a:r>
              <a:rPr lang="en-GB" dirty="0">
                <a:hlinkClick r:id="rId3"/>
              </a:rPr>
              <a:t>Mjohal@cityleicester.leicester.sch.uk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Teacher of Economics: Mr Sattar</a:t>
            </a:r>
          </a:p>
          <a:p>
            <a:r>
              <a:rPr lang="en-GB" dirty="0">
                <a:hlinkClick r:id="rId4"/>
              </a:rPr>
              <a:t>Asattar@cityleicester.leicester.sch.uk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55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2947-DEF8-46EB-80A3-7A96612CB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026"/>
            <a:ext cx="9144000" cy="865463"/>
          </a:xfrm>
        </p:spPr>
        <p:txBody>
          <a:bodyPr>
            <a:normAutofit fontScale="90000"/>
          </a:bodyPr>
          <a:lstStyle/>
          <a:p>
            <a:r>
              <a:rPr lang="en-GB" dirty="0"/>
              <a:t>Big Question: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7545E-AB48-4365-9B63-620F7B35B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415521"/>
            <a:ext cx="6095999" cy="2878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6291B3-6906-4609-A188-EF5EDF39F43D}"/>
              </a:ext>
            </a:extLst>
          </p:cNvPr>
          <p:cNvSpPr txBox="1"/>
          <p:nvPr/>
        </p:nvSpPr>
        <p:spPr>
          <a:xfrm>
            <a:off x="8415130" y="6082748"/>
            <a:ext cx="318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Make sure you click the audio icon when presented. </a:t>
            </a:r>
          </a:p>
        </p:txBody>
      </p:sp>
      <p:pic>
        <p:nvPicPr>
          <p:cNvPr id="5" name="Welcome">
            <a:hlinkClick r:id="" action="ppaction://media"/>
            <a:extLst>
              <a:ext uri="{FF2B5EF4-FFF2-40B4-BE49-F238E27FC236}">
                <a16:creationId xmlns:a16="http://schemas.microsoft.com/office/drawing/2014/main" id="{C97250CB-9769-4ABD-BDD2-9B8BF6630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6504" y="6119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"/>
    </mc:Choice>
    <mc:Fallback xmlns="">
      <p:transition spd="slow" advTm="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6C57-C673-4D34-A97E-AC58852EF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D77F0-E2DF-43BD-A5E8-743C8453B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A-Level Economics A</a:t>
            </a:r>
          </a:p>
          <a:p>
            <a:r>
              <a:rPr lang="en-GB" dirty="0"/>
              <a:t>Exam Board:  Edexcel (Pearson)</a:t>
            </a:r>
          </a:p>
          <a:p>
            <a:r>
              <a:rPr lang="en-GB" dirty="0"/>
              <a:t>Course Code:  9ECO</a:t>
            </a:r>
          </a:p>
          <a:p>
            <a:endParaRPr lang="en-GB" dirty="0"/>
          </a:p>
          <a:p>
            <a:r>
              <a:rPr lang="en-GB" b="1" dirty="0"/>
              <a:t>Introduction: </a:t>
            </a:r>
          </a:p>
          <a:p>
            <a:endParaRPr lang="en-GB" dirty="0"/>
          </a:p>
          <a:p>
            <a:r>
              <a:rPr lang="en-GB" dirty="0"/>
              <a:t>Teachers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Details">
            <a:hlinkClick r:id="" action="ppaction://media"/>
            <a:extLst>
              <a:ext uri="{FF2B5EF4-FFF2-40B4-BE49-F238E27FC236}">
                <a16:creationId xmlns:a16="http://schemas.microsoft.com/office/drawing/2014/main" id="{D71F4F97-275C-47C1-B536-138C2F73C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82"/>
    </mc:Choice>
    <mc:Fallback xmlns="">
      <p:transition spd="slow" advTm="46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E138-F252-4F8E-A04D-43CC20FA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So, what is Economics all about then?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67EC-F8A6-4DF7-8D44-1902EB73F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Economics is a social science which tries to help with decision making.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It tries to help us to understand how we can make the most of the limited resources we have. </a:t>
            </a:r>
          </a:p>
        </p:txBody>
      </p:sp>
      <p:pic>
        <p:nvPicPr>
          <p:cNvPr id="4" name="About">
            <a:hlinkClick r:id="" action="ppaction://media"/>
            <a:extLst>
              <a:ext uri="{FF2B5EF4-FFF2-40B4-BE49-F238E27FC236}">
                <a16:creationId xmlns:a16="http://schemas.microsoft.com/office/drawing/2014/main" id="{C307ADA8-B7E6-4C19-81CA-03ADF5BBA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01"/>
    </mc:Choice>
    <mc:Fallback xmlns="">
      <p:transition spd="slow" advTm="3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BCFF-49D0-4671-AD0F-6890EA80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you think about it: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6A9F5-C8EF-4216-A7F6-0392DDFFE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Everyone wants a nice house, car, holidays and soon.  But we can’t have them because we don’t have enough money</a:t>
            </a:r>
          </a:p>
          <a:p>
            <a:endParaRPr lang="en-GB" dirty="0"/>
          </a:p>
          <a:p>
            <a:r>
              <a:rPr lang="en-GB" dirty="0"/>
              <a:t>Businesses want to develop new ideas, they want to expand, and they want to advertise and so on.  But they can’t because they have limited funds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 government wants to spend lots on education, health, foreign aid, pensions and so on.  But it can’t because it has a limited income.  </a:t>
            </a:r>
          </a:p>
          <a:p>
            <a:endParaRPr lang="en-GB" dirty="0"/>
          </a:p>
        </p:txBody>
      </p:sp>
      <p:pic>
        <p:nvPicPr>
          <p:cNvPr id="4" name="Think ">
            <a:hlinkClick r:id="" action="ppaction://media"/>
            <a:extLst>
              <a:ext uri="{FF2B5EF4-FFF2-40B4-BE49-F238E27FC236}">
                <a16:creationId xmlns:a16="http://schemas.microsoft.com/office/drawing/2014/main" id="{7B278A47-E759-4346-A738-6D6A48FA6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0"/>
    </mc:Choice>
    <mc:Fallback xmlns="">
      <p:transition spd="slow" advTm="7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C27B2-80AD-46FC-9121-8F62EB74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So, what is Economics all about then?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03713-9FF1-48A0-BF45-F3BAA73A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So, Economics is a study of how society deals with the fundamental problem of unlimited needs and wants, but limited resources.  We call this the economic problem.</a:t>
            </a:r>
          </a:p>
          <a:p>
            <a:endParaRPr lang="en-GB" dirty="0"/>
          </a:p>
        </p:txBody>
      </p:sp>
      <p:pic>
        <p:nvPicPr>
          <p:cNvPr id="4" name="So">
            <a:hlinkClick r:id="" action="ppaction://media"/>
            <a:extLst>
              <a:ext uri="{FF2B5EF4-FFF2-40B4-BE49-F238E27FC236}">
                <a16:creationId xmlns:a16="http://schemas.microsoft.com/office/drawing/2014/main" id="{6CD4A999-EB90-49DB-9314-070A607AE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1"/>
    </mc:Choice>
    <mc:Fallback xmlns="">
      <p:transition spd="slow" advTm="39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DCB2-713A-4BBE-848D-E1CEE25D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Task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B0DAF-91B0-4681-B0F5-3FDD58129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 have a task for you.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You have to make some important decisions to make. 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You will weigh up the options and then make a judgment.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You will have 20 minutes for the task.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Pause this video and complete the task.</a:t>
            </a:r>
          </a:p>
          <a:p>
            <a:endParaRPr lang="en-GB" dirty="0"/>
          </a:p>
        </p:txBody>
      </p:sp>
      <p:pic>
        <p:nvPicPr>
          <p:cNvPr id="5" name="Task">
            <a:hlinkClick r:id="" action="ppaction://media"/>
            <a:extLst>
              <a:ext uri="{FF2B5EF4-FFF2-40B4-BE49-F238E27FC236}">
                <a16:creationId xmlns:a16="http://schemas.microsoft.com/office/drawing/2014/main" id="{8E9F0F5F-2F34-4291-95C2-DE35FC46B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2"/>
    </mc:Choice>
    <mc:Fallback xmlns="">
      <p:transition spd="slow" advTm="1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921D21-854F-49AE-9912-D54BEDAD7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920" y="274918"/>
            <a:ext cx="7421011" cy="3896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720F8-5551-4836-9B8A-258218976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920" y="4372043"/>
            <a:ext cx="7421011" cy="201005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C6869D-9E23-42A5-83C9-5BC06E72DE97}"/>
              </a:ext>
            </a:extLst>
          </p:cNvPr>
          <p:cNvCxnSpPr/>
          <p:nvPr/>
        </p:nvCxnSpPr>
        <p:spPr>
          <a:xfrm>
            <a:off x="1020417" y="1404730"/>
            <a:ext cx="91450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544BFF-DBB6-42AB-BB47-3B5BC55B6D4F}"/>
              </a:ext>
            </a:extLst>
          </p:cNvPr>
          <p:cNvCxnSpPr/>
          <p:nvPr/>
        </p:nvCxnSpPr>
        <p:spPr>
          <a:xfrm>
            <a:off x="1020417" y="2365512"/>
            <a:ext cx="91450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7AB063-B0C9-4268-A6C2-E8989CC850EB}"/>
              </a:ext>
            </a:extLst>
          </p:cNvPr>
          <p:cNvCxnSpPr/>
          <p:nvPr/>
        </p:nvCxnSpPr>
        <p:spPr>
          <a:xfrm>
            <a:off x="1020417" y="6228520"/>
            <a:ext cx="91450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3E3BED-E066-4AE1-9254-118E5719E65A}"/>
              </a:ext>
            </a:extLst>
          </p:cNvPr>
          <p:cNvSpPr txBox="1"/>
          <p:nvPr/>
        </p:nvSpPr>
        <p:spPr>
          <a:xfrm>
            <a:off x="622851" y="1250878"/>
            <a:ext cx="39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968AFC-7BB7-483C-9386-3345C8691513}"/>
              </a:ext>
            </a:extLst>
          </p:cNvPr>
          <p:cNvSpPr txBox="1"/>
          <p:nvPr/>
        </p:nvSpPr>
        <p:spPr>
          <a:xfrm>
            <a:off x="622851" y="2180846"/>
            <a:ext cx="39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2902C6-5005-438D-849A-CBF053C4C770}"/>
              </a:ext>
            </a:extLst>
          </p:cNvPr>
          <p:cNvSpPr txBox="1"/>
          <p:nvPr/>
        </p:nvSpPr>
        <p:spPr>
          <a:xfrm>
            <a:off x="622851" y="6043854"/>
            <a:ext cx="39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</a:t>
            </a:r>
          </a:p>
        </p:txBody>
      </p:sp>
      <p:pic>
        <p:nvPicPr>
          <p:cNvPr id="3" name="Island">
            <a:hlinkClick r:id="" action="ppaction://media"/>
            <a:extLst>
              <a:ext uri="{FF2B5EF4-FFF2-40B4-BE49-F238E27FC236}">
                <a16:creationId xmlns:a16="http://schemas.microsoft.com/office/drawing/2014/main" id="{94B4D085-306B-4C7D-BAAA-3F5AE3E00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1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35"/>
    </mc:Choice>
    <mc:Fallback xmlns="">
      <p:transition spd="slow" advTm="162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85103-9D6A-4991-826C-562D13FA1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791" y="30865"/>
            <a:ext cx="8640418" cy="6796269"/>
          </a:xfrm>
          <a:prstGeom prst="rect">
            <a:avLst/>
          </a:prstGeom>
        </p:spPr>
      </p:pic>
      <p:pic>
        <p:nvPicPr>
          <p:cNvPr id="2" name="Answers">
            <a:hlinkClick r:id="" action="ppaction://media"/>
            <a:extLst>
              <a:ext uri="{FF2B5EF4-FFF2-40B4-BE49-F238E27FC236}">
                <a16:creationId xmlns:a16="http://schemas.microsoft.com/office/drawing/2014/main" id="{2FE4897B-1EF4-4BAE-B8EB-AE6F69221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05"/>
    </mc:Choice>
    <mc:Fallback xmlns="">
      <p:transition spd="slow" advTm="215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COLC PowerPoint Template - March 2021 Update" id="{652C2F78-CFA6-4846-9FB5-CB7608E9CE11}" vid="{B65BB126-95D4-4C23-A4AF-78F6359BA4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73D1622F24145887D392C0C9EAECB" ma:contentTypeVersion="15" ma:contentTypeDescription="Create a new document." ma:contentTypeScope="" ma:versionID="84470bc589e0649a5f5b9bf48bf8ddbe">
  <xsd:schema xmlns:xsd="http://www.w3.org/2001/XMLSchema" xmlns:xs="http://www.w3.org/2001/XMLSchema" xmlns:p="http://schemas.microsoft.com/office/2006/metadata/properties" xmlns:ns2="a9dbd1bd-8d79-41b4-b68c-688ecdd1c2f5" xmlns:ns3="9d96588d-cc8c-429b-b90e-ef5d7b1e9cb0" targetNamespace="http://schemas.microsoft.com/office/2006/metadata/properties" ma:root="true" ma:fieldsID="4d4f043df170bbf55d45ef9d9292477d" ns2:_="" ns3:_="">
    <xsd:import namespace="a9dbd1bd-8d79-41b4-b68c-688ecdd1c2f5"/>
    <xsd:import namespace="9d96588d-cc8c-429b-b90e-ef5d7b1e9c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bd1bd-8d79-41b4-b68c-688ecdd1c2f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6588d-cc8c-429b-b90e-ef5d7b1e9c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92F1A6-F731-42FC-829A-FC94846925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6A0436-3093-4AA8-9163-D74A72725D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dbd1bd-8d79-41b4-b68c-688ecdd1c2f5"/>
    <ds:schemaRef ds:uri="9d96588d-cc8c-429b-b90e-ef5d7b1e9c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7B9F1F-49DD-477A-8545-5044D8864091}">
  <ds:schemaRefs>
    <ds:schemaRef ds:uri="http://purl.org/dc/dcmitype/"/>
    <ds:schemaRef ds:uri="754fe885-4b69-4a39-9da6-554872ca1071"/>
    <ds:schemaRef ds:uri="35ba17cb-60ad-4088-8c45-305bed2eec2c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TCOLC PowerPoint Template</Template>
  <TotalTime>91</TotalTime>
  <Words>516</Words>
  <Application>Microsoft Office PowerPoint</Application>
  <PresentationFormat>Widescreen</PresentationFormat>
  <Paragraphs>76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Square721 BT</vt:lpstr>
      <vt:lpstr>Office Theme</vt:lpstr>
      <vt:lpstr>A-Level Economics</vt:lpstr>
      <vt:lpstr>Big Question:</vt:lpstr>
      <vt:lpstr>Economics</vt:lpstr>
      <vt:lpstr>So, what is Economics all about then?</vt:lpstr>
      <vt:lpstr>If you think about it:</vt:lpstr>
      <vt:lpstr>So, what is Economics all about then?</vt:lpstr>
      <vt:lpstr>Your Task </vt:lpstr>
      <vt:lpstr>PowerPoint Presentation</vt:lpstr>
      <vt:lpstr>PowerPoint Presentation</vt:lpstr>
      <vt:lpstr>Why you completed this task.</vt:lpstr>
      <vt:lpstr>Types of Economies in Countries</vt:lpstr>
      <vt:lpstr>Health Care UK v Health Care USA</vt:lpstr>
      <vt:lpstr>Show You Know </vt:lpstr>
      <vt:lpstr>Join us 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A-Level Economics</dc:title>
  <dc:creator>Abdul Sattar</dc:creator>
  <cp:lastModifiedBy>Aaron</cp:lastModifiedBy>
  <cp:revision>3</cp:revision>
  <dcterms:created xsi:type="dcterms:W3CDTF">2021-06-23T11:14:10Z</dcterms:created>
  <dcterms:modified xsi:type="dcterms:W3CDTF">2022-08-24T13:14:24Z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0x0101003E273D1622F24145887D392C0C9EAECB</vt:lpwstr>
  </property>
</Properties>
</file>