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76" r:id="rId6"/>
    <p:sldId id="277" r:id="rId7"/>
    <p:sldId id="258" r:id="rId8"/>
    <p:sldId id="274" r:id="rId9"/>
    <p:sldId id="266" r:id="rId10"/>
    <p:sldId id="259" r:id="rId11"/>
    <p:sldId id="268" r:id="rId12"/>
    <p:sldId id="269" r:id="rId13"/>
    <p:sldId id="271" r:id="rId14"/>
    <p:sldId id="272" r:id="rId15"/>
    <p:sldId id="260" r:id="rId16"/>
    <p:sldId id="275" r:id="rId17"/>
    <p:sldId id="267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26A7-2B0B-4990-9FB1-E682B66A54E8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D7A1-1BBE-4B46-8A23-BACD69C65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8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D7A1-1BBE-4B46-8A23-BACD69C654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SEND students who are not high level needs, do not require intervention or additional support. (SEND-</a:t>
            </a:r>
            <a:r>
              <a:rPr lang="en-GB" baseline="0" dirty="0"/>
              <a:t> K) This is where we need to invest our time and make change if we are going to move our judgement from RI. </a:t>
            </a:r>
          </a:p>
          <a:p>
            <a:r>
              <a:rPr lang="en-GB" dirty="0"/>
              <a:t>How are you going to meet that child's needs. What training, additional knowledge might you need?</a:t>
            </a:r>
          </a:p>
          <a:p>
            <a:r>
              <a:rPr lang="en-GB" dirty="0"/>
              <a:t>What action do you need to take before Tuesday. </a:t>
            </a:r>
            <a:r>
              <a:rPr lang="en-GB" dirty="0" err="1"/>
              <a:t>E.g</a:t>
            </a:r>
            <a:r>
              <a:rPr lang="en-GB" dirty="0"/>
              <a:t> read through information provided, speak to form tutor, teacher who taught them previously, create some more resources, re-visit your lesson plans. Post it note- Share with HOD.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F42D1-B4AF-48C3-8872-09790C3872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0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SEND students who are not high level needs, do not require intervention or additional support. (SEND-</a:t>
            </a:r>
            <a:r>
              <a:rPr lang="en-GB" baseline="0" dirty="0"/>
              <a:t> K) This is where we need to invest our time and make change if we are going to move our judgement from RI. </a:t>
            </a:r>
          </a:p>
          <a:p>
            <a:r>
              <a:rPr lang="en-GB" dirty="0"/>
              <a:t>How are you going to meet that child's needs. What training, additional knowledge might you need?</a:t>
            </a:r>
          </a:p>
          <a:p>
            <a:r>
              <a:rPr lang="en-GB" dirty="0"/>
              <a:t>What action do you need to take before Tuesday. </a:t>
            </a:r>
            <a:r>
              <a:rPr lang="en-GB" dirty="0" err="1"/>
              <a:t>E.g</a:t>
            </a:r>
            <a:r>
              <a:rPr lang="en-GB" dirty="0"/>
              <a:t> read through information provided, speak to form tutor, teacher who taught them previously, create some more resources, re-visit your lesson plans. Post it note- Share with HOD.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F42D1-B4AF-48C3-8872-09790C3872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3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5" y="6356349"/>
            <a:ext cx="9117647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6468130" y="38637"/>
            <a:ext cx="2627378" cy="1519708"/>
          </a:xfrm>
          <a:prstGeom prst="rect">
            <a:avLst/>
          </a:prstGeom>
          <a:solidFill>
            <a:srgbClr val="E7DADA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32496" y="39289"/>
            <a:ext cx="5121103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8" y="38638"/>
            <a:ext cx="1288499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0092" y="6356350"/>
            <a:ext cx="2057400" cy="501650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142" y="158972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56147" y="1107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50922" y="-1714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6527319" y="111278"/>
            <a:ext cx="2544583" cy="1374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154682" y="2022502"/>
            <a:ext cx="4943902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4792" y="4046188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435719"/>
            <a:ext cx="39855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35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35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35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5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0425"/>
            <a:ext cx="7886700" cy="83026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06353" y="6311899"/>
            <a:ext cx="1484308" cy="5016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quare721 BT" panose="020B050402020206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8EDE-E4AB-4184-AE8B-5DAA72AFC306}" type="datetimeFigureOut">
              <a:rPr lang="en-GB" sz="1350" smtClean="0">
                <a:solidFill>
                  <a:schemeClr val="tx1"/>
                </a:solidFill>
              </a:rPr>
              <a:pPr/>
              <a:t>24/08/2022</a:t>
            </a:fld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9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4500" u="sng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6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4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4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9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8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7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8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2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6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6468130" y="38637"/>
            <a:ext cx="2627378" cy="1519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32496" y="39289"/>
            <a:ext cx="5121103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8" y="38638"/>
            <a:ext cx="1288499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0092" y="6356350"/>
            <a:ext cx="2057400" cy="501650"/>
          </a:xfrm>
        </p:spPr>
        <p:txBody>
          <a:bodyPr/>
          <a:lstStyle>
            <a:lvl1pPr algn="r">
              <a:defRPr sz="135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pPr/>
              <a:t>24/08/2022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42" y="158972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56147" y="1107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0922" y="-1714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6550926" y="63458"/>
            <a:ext cx="2544583" cy="13744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/>
          <a:srcRect l="31364" t="41185" r="28986" b="37547"/>
          <a:stretch/>
        </p:blipFill>
        <p:spPr>
          <a:xfrm>
            <a:off x="3239726" y="2500629"/>
            <a:ext cx="2389070" cy="960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6"/>
          <a:srcRect l="22867" t="43054" r="26470" b="29711"/>
          <a:stretch/>
        </p:blipFill>
        <p:spPr>
          <a:xfrm>
            <a:off x="1962310" y="1902041"/>
            <a:ext cx="4943902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4792" y="4046188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40140" y="5049672"/>
            <a:ext cx="8645132" cy="1279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7065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3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0424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787112" y="579984"/>
            <a:ext cx="195491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5510" y="209901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93766" y="120266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52021" y="249815"/>
            <a:ext cx="16686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831186" y="982102"/>
            <a:ext cx="213381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>
            <a:off x="8781400" y="496949"/>
            <a:ext cx="195491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129798" y="126866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388054" y="37231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646309" y="166780"/>
            <a:ext cx="16686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825474" y="899067"/>
            <a:ext cx="213381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111779" y="259149"/>
            <a:ext cx="3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Square721 BT" panose="020B0504020202060204" pitchFamily="34" charset="0"/>
              </a:rPr>
              <a:t>The City of Leicester College</a:t>
            </a:r>
            <a:r>
              <a:rPr lang="en-US" sz="180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</a:t>
            </a:r>
            <a:endParaRPr lang="en-US" sz="180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" y="6435719"/>
            <a:ext cx="39855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35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35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35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quare721 BT" panose="020B050402020206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islam1@cityleicester.leicester.sch.uk" TargetMode="External"/><Relationship Id="rId2" Type="http://schemas.openxmlformats.org/officeDocument/2006/relationships/hyperlink" Target="mailto:ylarge@cityleicester.leicester.sch.u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0" y="3898325"/>
            <a:ext cx="8345510" cy="749876"/>
          </a:xfrm>
        </p:spPr>
        <p:txBody>
          <a:bodyPr>
            <a:normAutofit/>
          </a:bodyPr>
          <a:lstStyle/>
          <a:p>
            <a:r>
              <a:rPr lang="en-GB" dirty="0"/>
              <a:t>A Level Mathematics</a:t>
            </a:r>
          </a:p>
        </p:txBody>
      </p:sp>
    </p:spTree>
    <p:extLst>
      <p:ext uri="{BB962C8B-B14F-4D97-AF65-F5344CB8AC3E}">
        <p14:creationId xmlns:p14="http://schemas.microsoft.com/office/powerpoint/2010/main" val="25604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5"/>
            <a:ext cx="8120130" cy="647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BASIC SKILLS TEST</a:t>
            </a:r>
          </a:p>
          <a:p>
            <a:pPr marL="0" indent="0">
              <a:buNone/>
            </a:pPr>
            <a:r>
              <a:rPr lang="en-GB" dirty="0"/>
              <a:t>Topics to be tested:</a:t>
            </a:r>
          </a:p>
          <a:p>
            <a:r>
              <a:rPr lang="en-GB" dirty="0"/>
              <a:t>Rearranging Formulae </a:t>
            </a:r>
            <a:r>
              <a:rPr lang="en-GB" sz="2000" dirty="0"/>
              <a:t>(where subject only appears once)</a:t>
            </a:r>
          </a:p>
          <a:p>
            <a:r>
              <a:rPr lang="en-GB" dirty="0"/>
              <a:t>Equations </a:t>
            </a:r>
            <a:r>
              <a:rPr lang="en-GB" sz="2000" dirty="0"/>
              <a:t>(with x on both sides, brackets and fractions </a:t>
            </a:r>
            <a:r>
              <a:rPr lang="en-GB" sz="2000" dirty="0" err="1"/>
              <a:t>inc</a:t>
            </a:r>
            <a:r>
              <a:rPr lang="en-GB" sz="2000" dirty="0"/>
              <a:t> algebraic)</a:t>
            </a:r>
          </a:p>
          <a:p>
            <a:r>
              <a:rPr lang="en-GB" dirty="0"/>
              <a:t>Inequalities</a:t>
            </a:r>
          </a:p>
          <a:p>
            <a:r>
              <a:rPr lang="en-GB" dirty="0"/>
              <a:t>Graphs</a:t>
            </a:r>
          </a:p>
          <a:p>
            <a:pPr lvl="1"/>
            <a:r>
              <a:rPr lang="en-GB" dirty="0"/>
              <a:t>Straight line graphs including y = mx + c</a:t>
            </a:r>
          </a:p>
          <a:p>
            <a:pPr lvl="1"/>
            <a:r>
              <a:rPr lang="en-GB" dirty="0"/>
              <a:t>Quadratic graphs</a:t>
            </a:r>
          </a:p>
        </p:txBody>
      </p:sp>
    </p:spTree>
    <p:extLst>
      <p:ext uri="{BB962C8B-B14F-4D97-AF65-F5344CB8AC3E}">
        <p14:creationId xmlns:p14="http://schemas.microsoft.com/office/powerpoint/2010/main" val="90225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33905"/>
            <a:ext cx="4066673" cy="553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BOOKS AND EQUIPMENT</a:t>
            </a:r>
          </a:p>
          <a:p>
            <a:pPr marL="0" indent="0">
              <a:buNone/>
            </a:pPr>
            <a:r>
              <a:rPr lang="en-GB" dirty="0"/>
              <a:t>The textbooks you require for Year 12 are published by Pearson Education.</a:t>
            </a:r>
          </a:p>
          <a:p>
            <a:pPr marL="0" indent="0">
              <a:buNone/>
            </a:pPr>
            <a:r>
              <a:rPr lang="en-GB" dirty="0"/>
              <a:t>Year 1/AS Pure</a:t>
            </a:r>
            <a:br>
              <a:rPr lang="en-GB" dirty="0"/>
            </a:br>
            <a:r>
              <a:rPr lang="en-GB" dirty="0"/>
              <a:t>(about £18)</a:t>
            </a:r>
          </a:p>
          <a:p>
            <a:pPr marL="0" indent="0">
              <a:buNone/>
            </a:pPr>
            <a:r>
              <a:rPr lang="en-GB" dirty="0"/>
              <a:t>ISBN:978-1292183398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1/AS Stats and </a:t>
            </a:r>
            <a:r>
              <a:rPr lang="en-GB" dirty="0" err="1"/>
              <a:t>Mech</a:t>
            </a:r>
            <a:br>
              <a:rPr lang="en-GB" dirty="0"/>
            </a:br>
            <a:r>
              <a:rPr lang="en-GB" dirty="0"/>
              <a:t>(about £10)</a:t>
            </a:r>
          </a:p>
          <a:p>
            <a:pPr marL="0" indent="0">
              <a:buNone/>
            </a:pPr>
            <a:r>
              <a:rPr lang="en-GB" dirty="0"/>
              <a:t>ISBN:978-1292183398</a:t>
            </a:r>
          </a:p>
        </p:txBody>
      </p:sp>
      <p:pic>
        <p:nvPicPr>
          <p:cNvPr id="1028" name="Picture 4" descr="https://images-na.ssl-images-amazon.com/images/I/51mpbK96ghL._SX36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21" y="1436951"/>
            <a:ext cx="2244833" cy="30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N5xEd79NL._SX366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71" y="3331863"/>
            <a:ext cx="2244834" cy="3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74C8-DBA5-49C2-ABE1-9324F76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GB" dirty="0" err="1"/>
              <a:t>ActiveLearn</a:t>
            </a:r>
            <a:r>
              <a:rPr lang="en-GB" dirty="0"/>
              <a:t> – online textbooks</a:t>
            </a:r>
          </a:p>
        </p:txBody>
      </p:sp>
    </p:spTree>
    <p:extLst>
      <p:ext uri="{BB962C8B-B14F-4D97-AF65-F5344CB8AC3E}">
        <p14:creationId xmlns:p14="http://schemas.microsoft.com/office/powerpoint/2010/main" val="157557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237"/>
            <a:ext cx="8229600" cy="140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BOOKS AND EQUIPMENT</a:t>
            </a:r>
          </a:p>
          <a:p>
            <a:r>
              <a:rPr lang="en-GB" sz="2400" dirty="0"/>
              <a:t>A scientific calculator for the </a:t>
            </a:r>
            <a:r>
              <a:rPr lang="en-GB" sz="2400" b="1" dirty="0"/>
              <a:t>new specification</a:t>
            </a:r>
            <a:r>
              <a:rPr lang="en-GB" sz="2400" dirty="0"/>
              <a:t> is essential.</a:t>
            </a:r>
          </a:p>
          <a:p>
            <a:r>
              <a:rPr lang="en-GB" sz="2400" dirty="0"/>
              <a:t>A graphical calculator can also be very useful!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31" y="2398607"/>
            <a:ext cx="1666875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74" y="2398607"/>
            <a:ext cx="1609725" cy="309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459" y="5512939"/>
            <a:ext cx="272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Scientific</a:t>
            </a:r>
          </a:p>
          <a:p>
            <a:pPr algn="ctr"/>
            <a:r>
              <a:rPr lang="en-GB" dirty="0"/>
              <a:t>Casio fx-991EX Classwiz (around £20 from Amazon)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0309" y="5494232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fx-9860III</a:t>
            </a:r>
            <a:br>
              <a:rPr lang="en-GB" dirty="0"/>
            </a:br>
            <a:r>
              <a:rPr lang="en-GB" dirty="0"/>
              <a:t>(around £80)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9873" y="5494232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fx-9860II</a:t>
            </a:r>
            <a:br>
              <a:rPr lang="en-GB" dirty="0"/>
            </a:br>
            <a:r>
              <a:rPr lang="en-GB" dirty="0"/>
              <a:t>(around £80)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F4928-ECFE-40E2-A9F5-3155EF4A6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549" y="2398607"/>
            <a:ext cx="1546646" cy="3080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18E5D7-ACF8-4455-98B5-385AEE76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445" y="2390312"/>
            <a:ext cx="1546646" cy="312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3EF5A-235C-4949-B71B-12799CAFB4D6}"/>
              </a:ext>
            </a:extLst>
          </p:cNvPr>
          <p:cNvSpPr txBox="1"/>
          <p:nvPr/>
        </p:nvSpPr>
        <p:spPr>
          <a:xfrm>
            <a:off x="7037297" y="5478621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fx-CG50</a:t>
            </a:r>
            <a:br>
              <a:rPr lang="en-GB" dirty="0"/>
            </a:br>
            <a:r>
              <a:rPr lang="en-GB" dirty="0"/>
              <a:t>(around £110)</a:t>
            </a:r>
          </a:p>
        </p:txBody>
      </p:sp>
    </p:spTree>
    <p:extLst>
      <p:ext uri="{BB962C8B-B14F-4D97-AF65-F5344CB8AC3E}">
        <p14:creationId xmlns:p14="http://schemas.microsoft.com/office/powerpoint/2010/main" val="215730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how You Know: COPD | American Pharmacists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497387"/>
            <a:ext cx="3621881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Post It Note Png Clipart Best | Post it notes, Note paper, Clip art"/>
          <p:cNvSpPr>
            <a:spLocks noChangeAspect="1" noChangeArrowheads="1"/>
          </p:cNvSpPr>
          <p:nvPr/>
        </p:nvSpPr>
        <p:spPr bwMode="auto">
          <a:xfrm>
            <a:off x="5639952" y="3637739"/>
            <a:ext cx="672358" cy="6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B2650-7A4B-4F92-A415-9C759520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1"/>
            <a:ext cx="7886700" cy="660400"/>
          </a:xfrm>
        </p:spPr>
        <p:txBody>
          <a:bodyPr>
            <a:normAutofit/>
          </a:bodyPr>
          <a:lstStyle/>
          <a:p>
            <a:r>
              <a:rPr lang="en-GB" dirty="0"/>
              <a:t>Quick Quiz – A Level </a:t>
            </a:r>
            <a:r>
              <a:rPr lang="en-GB" dirty="0" err="1"/>
              <a:t>Maths@TCOLC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A80E2-96F7-4466-BC3A-924A5B81DC42}"/>
              </a:ext>
            </a:extLst>
          </p:cNvPr>
          <p:cNvSpPr txBox="1"/>
          <p:nvPr/>
        </p:nvSpPr>
        <p:spPr>
          <a:xfrm>
            <a:off x="628650" y="1295401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exam board do we use for A Level Maths?</a:t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What’s the rule of thumb for how much independent study you should aim to complete?</a:t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is scheduled during the first two weeks of the course?</a:t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how You Know: COPD | American Pharmacists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497387"/>
            <a:ext cx="3621881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Post It Note Png Clipart Best | Post it notes, Note paper, Clip art"/>
          <p:cNvSpPr>
            <a:spLocks noChangeAspect="1" noChangeArrowheads="1"/>
          </p:cNvSpPr>
          <p:nvPr/>
        </p:nvSpPr>
        <p:spPr bwMode="auto">
          <a:xfrm>
            <a:off x="5639952" y="3637739"/>
            <a:ext cx="672358" cy="6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B2650-7A4B-4F92-A415-9C759520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1"/>
            <a:ext cx="7886700" cy="660400"/>
          </a:xfrm>
        </p:spPr>
        <p:txBody>
          <a:bodyPr>
            <a:normAutofit/>
          </a:bodyPr>
          <a:lstStyle/>
          <a:p>
            <a:r>
              <a:rPr lang="en-GB" dirty="0"/>
              <a:t>Quick Quiz – A Level </a:t>
            </a:r>
            <a:r>
              <a:rPr lang="en-GB" dirty="0" err="1"/>
              <a:t>Maths@TCOLC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A80E2-96F7-4466-BC3A-924A5B81DC42}"/>
              </a:ext>
            </a:extLst>
          </p:cNvPr>
          <p:cNvSpPr txBox="1"/>
          <p:nvPr/>
        </p:nvSpPr>
        <p:spPr>
          <a:xfrm>
            <a:off x="628650" y="1295401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exam board do we use for A Level Maths at TCOLC?</a:t>
            </a:r>
            <a:br>
              <a:rPr lang="en-GB" sz="2400" dirty="0"/>
            </a:br>
            <a:r>
              <a:rPr lang="en-GB" sz="2400" dirty="0">
                <a:solidFill>
                  <a:srgbClr val="FF0000"/>
                </a:solidFill>
              </a:rPr>
              <a:t>Edexcel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What’s the rule of thumb for how much independent study you should aim to complete?</a:t>
            </a:r>
            <a:br>
              <a:rPr lang="en-GB" sz="2400" dirty="0"/>
            </a:br>
            <a:r>
              <a:rPr lang="en-GB" sz="2400" dirty="0">
                <a:solidFill>
                  <a:srgbClr val="FF0000"/>
                </a:solidFill>
              </a:rPr>
              <a:t>1 hour out of class for every 1 hour in class!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is scheduled during the first two weeks of the course?</a:t>
            </a:r>
            <a:br>
              <a:rPr lang="en-GB" sz="2400" dirty="0"/>
            </a:br>
            <a:r>
              <a:rPr lang="en-GB" sz="2400" dirty="0">
                <a:solidFill>
                  <a:srgbClr val="FF0000"/>
                </a:solidFill>
              </a:rPr>
              <a:t>Basic Skills Test</a:t>
            </a:r>
          </a:p>
        </p:txBody>
      </p:sp>
    </p:spTree>
    <p:extLst>
      <p:ext uri="{BB962C8B-B14F-4D97-AF65-F5344CB8AC3E}">
        <p14:creationId xmlns:p14="http://schemas.microsoft.com/office/powerpoint/2010/main" val="25599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85F-4726-433C-B45F-095A7B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563D-4521-4CCB-A861-1906930F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>
                <a:hlinkClick r:id="rId2"/>
              </a:rPr>
              <a:t>ylarge@cityleicester.leicester.sch.uk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>
                <a:hlinkClick r:id="rId3"/>
              </a:rPr>
              <a:t>nislam1@cityleicester.leicester.sch.uk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9243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115623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+mn-lt"/>
              </a:rPr>
              <a:t>What’s studying A Level Maths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at TCOLC all about?</a:t>
            </a:r>
            <a:br>
              <a:rPr lang="en-GB" b="1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620804"/>
            <a:ext cx="8081010" cy="20682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endParaRPr lang="en-GB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RE Big Question Day – Shellingford CE (A)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30" y="817634"/>
            <a:ext cx="4286250" cy="21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5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873"/>
            <a:ext cx="8229600" cy="54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COURSE</a:t>
            </a:r>
          </a:p>
          <a:p>
            <a:r>
              <a:rPr lang="en-GB" sz="2400" dirty="0"/>
              <a:t>You will have a total of nine lessons each fortnight shared between two teachers. In Year 13 this increases to ten lessons a fortnight.</a:t>
            </a:r>
          </a:p>
          <a:p>
            <a:r>
              <a:rPr lang="en-GB" sz="2400" dirty="0"/>
              <a:t>You will be studying for the Edexcel exam board. </a:t>
            </a:r>
          </a:p>
          <a:p>
            <a:r>
              <a:rPr lang="en-GB" sz="2400" dirty="0"/>
              <a:t>No coursework – 100% examination.</a:t>
            </a:r>
          </a:p>
          <a:p>
            <a:r>
              <a:rPr lang="en-GB" sz="2400" dirty="0"/>
              <a:t>There are three examinations at the end of the course</a:t>
            </a:r>
            <a:br>
              <a:rPr lang="en-GB" dirty="0"/>
            </a:br>
            <a:r>
              <a:rPr lang="en-GB" sz="2200" i="1" dirty="0"/>
              <a:t>(you can use a scientific calculator or graphics calculator in all three!)</a:t>
            </a:r>
          </a:p>
          <a:p>
            <a:pPr lvl="1"/>
            <a:r>
              <a:rPr lang="en-GB" dirty="0"/>
              <a:t>At the end of Year 13 each exam is 2 hrs:</a:t>
            </a:r>
          </a:p>
          <a:p>
            <a:pPr lvl="2"/>
            <a:r>
              <a:rPr lang="en-GB" dirty="0"/>
              <a:t>Pure Maths Exam Paper 1</a:t>
            </a:r>
          </a:p>
          <a:p>
            <a:pPr lvl="2"/>
            <a:r>
              <a:rPr lang="en-GB" dirty="0"/>
              <a:t>Pure Maths Exam Paper 2</a:t>
            </a:r>
          </a:p>
          <a:p>
            <a:pPr lvl="2"/>
            <a:r>
              <a:rPr lang="en-GB" dirty="0"/>
              <a:t>Mechanics and Statistics Exam Paper 3</a:t>
            </a:r>
          </a:p>
        </p:txBody>
      </p:sp>
    </p:spTree>
    <p:extLst>
      <p:ext uri="{BB962C8B-B14F-4D97-AF65-F5344CB8AC3E}">
        <p14:creationId xmlns:p14="http://schemas.microsoft.com/office/powerpoint/2010/main" val="322929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873"/>
            <a:ext cx="8229600" cy="545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YEAR 11 TO YEAR 12 TRANSITION WORK</a:t>
            </a:r>
          </a:p>
          <a:p>
            <a:r>
              <a:rPr lang="en-GB" sz="2400" dirty="0"/>
              <a:t>This summer we will provide you with some basic skills work to help with your transition to A Level.</a:t>
            </a:r>
            <a:br>
              <a:rPr lang="en-GB" sz="2400" dirty="0"/>
            </a:br>
            <a:endParaRPr lang="en-GB" sz="2000" dirty="0"/>
          </a:p>
          <a:p>
            <a:pPr lvl="1"/>
            <a:r>
              <a:rPr lang="en-GB" dirty="0"/>
              <a:t>Year 11 to 12 Maths Transition Booklet –</a:t>
            </a:r>
            <a:br>
              <a:rPr lang="en-GB" dirty="0"/>
            </a:br>
            <a:r>
              <a:rPr lang="en-GB" dirty="0"/>
              <a:t>this contains practise for all the basic skills you will require from </a:t>
            </a:r>
            <a:r>
              <a:rPr lang="en-GB" b="1" dirty="0"/>
              <a:t>day one </a:t>
            </a:r>
            <a:r>
              <a:rPr lang="en-GB" dirty="0"/>
              <a:t>of the course.</a:t>
            </a:r>
          </a:p>
          <a:p>
            <a:pPr lvl="1"/>
            <a:r>
              <a:rPr lang="en-GB" dirty="0"/>
              <a:t>Extension Tasks –</a:t>
            </a:r>
            <a:br>
              <a:rPr lang="en-GB" dirty="0"/>
            </a:br>
            <a:r>
              <a:rPr lang="en-GB" dirty="0"/>
              <a:t>these will help you to develop your problem solving skills</a:t>
            </a:r>
            <a:r>
              <a:rPr lang="en-GB" sz="2000" dirty="0"/>
              <a:t>.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333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6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 LEVEL TARGET GRADES</a:t>
            </a:r>
          </a:p>
          <a:p>
            <a:pPr marL="0" indent="0">
              <a:buNone/>
            </a:pPr>
            <a:r>
              <a:rPr lang="en-GB" dirty="0"/>
              <a:t>Target grades will be set using the average GCSE point score from all your GCSE subjects. </a:t>
            </a:r>
          </a:p>
          <a:p>
            <a:pPr marL="0" indent="0">
              <a:buNone/>
            </a:pPr>
            <a:r>
              <a:rPr lang="en-GB" dirty="0"/>
              <a:t>These are the most common target grades for our students:</a:t>
            </a:r>
          </a:p>
          <a:p>
            <a:r>
              <a:rPr lang="en-GB" dirty="0"/>
              <a:t>Grade 6 in Maths at GCSE – Target Grade C</a:t>
            </a:r>
          </a:p>
          <a:p>
            <a:r>
              <a:rPr lang="en-GB" dirty="0"/>
              <a:t>Grade 7/8 in Maths at GCSE – Target Grade B</a:t>
            </a:r>
          </a:p>
          <a:p>
            <a:r>
              <a:rPr lang="en-GB" dirty="0"/>
              <a:t>Grade 8/9 in Maths at GCSE – Target Grade A</a:t>
            </a:r>
          </a:p>
        </p:txBody>
      </p:sp>
    </p:spTree>
    <p:extLst>
      <p:ext uri="{BB962C8B-B14F-4D97-AF65-F5344CB8AC3E}">
        <p14:creationId xmlns:p14="http://schemas.microsoft.com/office/powerpoint/2010/main" val="382769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5"/>
            <a:ext cx="8416344" cy="5247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EXPECTATIONS</a:t>
            </a:r>
          </a:p>
          <a:p>
            <a:r>
              <a:rPr lang="en-GB" dirty="0"/>
              <a:t>You will be expected to keep your lesson notes, examples and homeworks/tests organised in a folder with dividers. You may use an exercise book for lesson notes if you prefer.</a:t>
            </a:r>
          </a:p>
          <a:p>
            <a:r>
              <a:rPr lang="en-GB" dirty="0"/>
              <a:t>You will be set weekly homework by each teacher.</a:t>
            </a:r>
          </a:p>
          <a:p>
            <a:r>
              <a:rPr lang="en-GB" dirty="0"/>
              <a:t>You will be expected to practise techniques learnt in class. As a rule of thumb, you should expect to do </a:t>
            </a:r>
            <a:r>
              <a:rPr lang="en-GB" b="1" i="1" dirty="0"/>
              <a:t>at least </a:t>
            </a:r>
            <a:r>
              <a:rPr lang="en-GB" dirty="0"/>
              <a:t>one hour of work out of class for every hour in class.</a:t>
            </a:r>
          </a:p>
          <a:p>
            <a:r>
              <a:rPr lang="en-GB" dirty="0"/>
              <a:t>We will also be using the excellent online Integral learning platform, which lets you extend and reinforce your understanding through independent study. You will be given a username and password in September.</a:t>
            </a:r>
          </a:p>
          <a:p>
            <a:r>
              <a:rPr lang="en-GB" dirty="0"/>
              <a:t>This year we have also used </a:t>
            </a:r>
            <a:r>
              <a:rPr lang="en-GB" dirty="0" err="1"/>
              <a:t>UpLearn</a:t>
            </a:r>
            <a:r>
              <a:rPr lang="en-GB" dirty="0"/>
              <a:t> and MyMaths.</a:t>
            </a:r>
          </a:p>
        </p:txBody>
      </p:sp>
    </p:spTree>
    <p:extLst>
      <p:ext uri="{BB962C8B-B14F-4D97-AF65-F5344CB8AC3E}">
        <p14:creationId xmlns:p14="http://schemas.microsoft.com/office/powerpoint/2010/main" val="128231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523"/>
            <a:ext cx="8229600" cy="515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BASIC SKILLS TEST</a:t>
            </a:r>
          </a:p>
          <a:p>
            <a:r>
              <a:rPr lang="en-GB" dirty="0"/>
              <a:t>The minimum requirement of a grade 6 in Maths at Higher Tier GCSE means that there are a number of essential basic skills that you will require from the very start of the course.</a:t>
            </a:r>
          </a:p>
        </p:txBody>
      </p:sp>
    </p:spTree>
    <p:extLst>
      <p:ext uri="{BB962C8B-B14F-4D97-AF65-F5344CB8AC3E}">
        <p14:creationId xmlns:p14="http://schemas.microsoft.com/office/powerpoint/2010/main" val="89437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5"/>
            <a:ext cx="8120130" cy="5492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BASIC SKILLS TEST</a:t>
            </a:r>
          </a:p>
          <a:p>
            <a:r>
              <a:rPr lang="en-GB" dirty="0"/>
              <a:t>There will be a basic skills test within the first two weeks of the autumn term.</a:t>
            </a:r>
          </a:p>
          <a:p>
            <a:r>
              <a:rPr lang="en-GB" dirty="0"/>
              <a:t>You are expected to use a calculator in the test.</a:t>
            </a:r>
          </a:p>
          <a:p>
            <a:r>
              <a:rPr lang="en-GB" dirty="0"/>
              <a:t>The pass mark will be 85%.</a:t>
            </a:r>
          </a:p>
          <a:p>
            <a:r>
              <a:rPr lang="en-GB" dirty="0"/>
              <a:t>You will have to resit if necessary.</a:t>
            </a:r>
          </a:p>
          <a:p>
            <a:r>
              <a:rPr lang="en-GB" dirty="0"/>
              <a:t>There is practise for all the topics covered in the</a:t>
            </a:r>
            <a:br>
              <a:rPr lang="en-GB" dirty="0"/>
            </a:br>
            <a:r>
              <a:rPr lang="en-GB" dirty="0"/>
              <a:t>Year 11 to 12 Maths Transition Booklet</a:t>
            </a:r>
          </a:p>
        </p:txBody>
      </p:sp>
    </p:spTree>
    <p:extLst>
      <p:ext uri="{BB962C8B-B14F-4D97-AF65-F5344CB8AC3E}">
        <p14:creationId xmlns:p14="http://schemas.microsoft.com/office/powerpoint/2010/main" val="112260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5"/>
            <a:ext cx="8120130" cy="5492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BASIC SKILLS TEST</a:t>
            </a:r>
          </a:p>
          <a:p>
            <a:pPr marL="0" indent="0">
              <a:buNone/>
            </a:pPr>
            <a:r>
              <a:rPr lang="en-GB" dirty="0"/>
              <a:t>Topics to be tested:</a:t>
            </a:r>
          </a:p>
          <a:p>
            <a:r>
              <a:rPr lang="en-GB" dirty="0"/>
              <a:t>Substitution </a:t>
            </a:r>
            <a:r>
              <a:rPr lang="en-GB" sz="2400" dirty="0"/>
              <a:t>(</a:t>
            </a:r>
            <a:r>
              <a:rPr lang="en-GB" sz="2000" dirty="0"/>
              <a:t>including negatives, fractions and BIDMAS)</a:t>
            </a:r>
            <a:endParaRPr lang="en-GB" sz="2400" dirty="0"/>
          </a:p>
          <a:p>
            <a:r>
              <a:rPr lang="en-GB" dirty="0"/>
              <a:t>Algebraic Expressions</a:t>
            </a:r>
          </a:p>
          <a:p>
            <a:pPr lvl="1"/>
            <a:r>
              <a:rPr lang="en-GB" dirty="0"/>
              <a:t>Multiply/expand single and double brackets</a:t>
            </a:r>
          </a:p>
          <a:p>
            <a:pPr lvl="1"/>
            <a:r>
              <a:rPr lang="en-GB" dirty="0"/>
              <a:t>Factorise single brackets</a:t>
            </a:r>
          </a:p>
          <a:p>
            <a:pPr lvl="1"/>
            <a:r>
              <a:rPr lang="en-GB" dirty="0"/>
              <a:t>Factorise double brackets (with single x</a:t>
            </a:r>
            <a:r>
              <a:rPr lang="en-GB" baseline="30000" dirty="0"/>
              <a:t>2</a:t>
            </a:r>
            <a:r>
              <a:rPr lang="en-GB" dirty="0"/>
              <a:t> or a prime multiple </a:t>
            </a:r>
            <a:r>
              <a:rPr lang="en-GB" dirty="0" err="1"/>
              <a:t>eg</a:t>
            </a:r>
            <a:r>
              <a:rPr lang="en-GB" dirty="0"/>
              <a:t> 3x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Simplify powers/indices</a:t>
            </a:r>
          </a:p>
        </p:txBody>
      </p:sp>
    </p:spTree>
    <p:extLst>
      <p:ext uri="{BB962C8B-B14F-4D97-AF65-F5344CB8AC3E}">
        <p14:creationId xmlns:p14="http://schemas.microsoft.com/office/powerpoint/2010/main" val="23063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COL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OLC" id="{C8CD5808-82A9-4ED0-8511-7472212859F4}" vid="{5991344F-714F-4A5A-966D-F65E10C3C5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3D1622F24145887D392C0C9EAECB" ma:contentTypeVersion="15" ma:contentTypeDescription="Create a new document." ma:contentTypeScope="" ma:versionID="84470bc589e0649a5f5b9bf48bf8ddbe">
  <xsd:schema xmlns:xsd="http://www.w3.org/2001/XMLSchema" xmlns:xs="http://www.w3.org/2001/XMLSchema" xmlns:p="http://schemas.microsoft.com/office/2006/metadata/properties" xmlns:ns2="a9dbd1bd-8d79-41b4-b68c-688ecdd1c2f5" xmlns:ns3="9d96588d-cc8c-429b-b90e-ef5d7b1e9cb0" targetNamespace="http://schemas.microsoft.com/office/2006/metadata/properties" ma:root="true" ma:fieldsID="4d4f043df170bbf55d45ef9d9292477d" ns2:_="" ns3:_="">
    <xsd:import namespace="a9dbd1bd-8d79-41b4-b68c-688ecdd1c2f5"/>
    <xsd:import namespace="9d96588d-cc8c-429b-b90e-ef5d7b1e9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d1bd-8d79-41b4-b68c-688ecdd1c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588d-cc8c-429b-b90e-ef5d7b1e9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CB54E5-230D-4D21-9A45-5F1365E96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bd1bd-8d79-41b4-b68c-688ecdd1c2f5"/>
    <ds:schemaRef ds:uri="9d96588d-cc8c-429b-b90e-ef5d7b1e9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291C5-EF2D-4039-9600-326A3A08F5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6D8FA5-9269-4A06-A726-D2531F59E3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20033</TotalTime>
  <Words>1069</Words>
  <Application>Microsoft Office PowerPoint</Application>
  <PresentationFormat>On-screen Show (4:3)</PresentationFormat>
  <Paragraphs>106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Square721 BT</vt:lpstr>
      <vt:lpstr>Office Theme</vt:lpstr>
      <vt:lpstr>TCOLC</vt:lpstr>
      <vt:lpstr>A Level Mathematics</vt:lpstr>
      <vt:lpstr>What’s studying A Level Maths at TCOLC all about? </vt:lpstr>
      <vt:lpstr>A Level Mathematics</vt:lpstr>
      <vt:lpstr>A Level Mathematics</vt:lpstr>
      <vt:lpstr>A Level Mathematics</vt:lpstr>
      <vt:lpstr>A Level Mathematics</vt:lpstr>
      <vt:lpstr>A Level Mathematics</vt:lpstr>
      <vt:lpstr>A Level Mathematics</vt:lpstr>
      <vt:lpstr>A Level Mathematics</vt:lpstr>
      <vt:lpstr>A Level Mathematics</vt:lpstr>
      <vt:lpstr>A Level Mathematics</vt:lpstr>
      <vt:lpstr>ActiveLearn – online textbooks</vt:lpstr>
      <vt:lpstr>A Level Mathematics</vt:lpstr>
      <vt:lpstr>Quick Quiz – A Level Maths@TCOLC</vt:lpstr>
      <vt:lpstr>Quick Quiz – A Level Maths@TCOLC</vt:lpstr>
      <vt:lpstr>Further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AS Maths Induction</dc:title>
  <dc:creator>Yuri Large</dc:creator>
  <cp:lastModifiedBy>Aaron</cp:lastModifiedBy>
  <cp:revision>66</cp:revision>
  <dcterms:created xsi:type="dcterms:W3CDTF">2015-06-18T12:39:00Z</dcterms:created>
  <dcterms:modified xsi:type="dcterms:W3CDTF">2022-08-24T13:32:23Z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0x0101003E273D1622F24145887D392C0C9EAECB</vt:lpwstr>
  </property>
</Properties>
</file>