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27" y="6356348"/>
            <a:ext cx="12156862" cy="5016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8624174" y="38637"/>
            <a:ext cx="3503170" cy="1519708"/>
          </a:xfrm>
          <a:prstGeom prst="rect">
            <a:avLst/>
          </a:prstGeom>
          <a:solidFill>
            <a:srgbClr val="E7DADA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948"/>
          <a:stretch/>
        </p:blipFill>
        <p:spPr>
          <a:xfrm>
            <a:off x="43327" y="39289"/>
            <a:ext cx="6828137" cy="1519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97" y="38637"/>
            <a:ext cx="1717998" cy="15768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00123" y="6356350"/>
            <a:ext cx="2743200" cy="501650"/>
          </a:xfr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Square721 BT" panose="020B0504020202060204" pitchFamily="34" charset="0"/>
              </a:defRPr>
            </a:lvl1pPr>
          </a:lstStyle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189" y="1589728"/>
            <a:ext cx="1219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08195" y="11073"/>
            <a:ext cx="9425" cy="16068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67895" y="-17143"/>
            <a:ext cx="9425" cy="16068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6"/>
          <a:stretch/>
        </p:blipFill>
        <p:spPr>
          <a:xfrm>
            <a:off x="8703091" y="111278"/>
            <a:ext cx="3392777" cy="1374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67" t="43054" r="26470" b="29711"/>
          <a:stretch/>
        </p:blipFill>
        <p:spPr>
          <a:xfrm>
            <a:off x="2872909" y="2022502"/>
            <a:ext cx="6591869" cy="1992302"/>
          </a:xfrm>
          <a:prstGeom prst="rect">
            <a:avLst/>
          </a:prstGeom>
        </p:spPr>
      </p:pic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46389" y="4046188"/>
            <a:ext cx="10515600" cy="83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u="sng"/>
            </a:lvl1pPr>
          </a:lstStyle>
          <a:p>
            <a:r>
              <a:rPr lang="en-GB" dirty="0"/>
              <a:t>Sub Title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435719"/>
            <a:ext cx="5253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Square721 BT" panose="020B0504020202060204" pitchFamily="34" charset="0"/>
              </a:rPr>
              <a:t>Be Happy, Be Ambitious, Make</a:t>
            </a:r>
            <a:r>
              <a:rPr lang="en-GB" sz="1800" b="1" baseline="0" dirty="0">
                <a:solidFill>
                  <a:schemeClr val="bg1"/>
                </a:solidFill>
                <a:latin typeface="Square721 BT" panose="020B0504020202060204" pitchFamily="34" charset="0"/>
              </a:rPr>
              <a:t> a Difference</a:t>
            </a:r>
            <a:endParaRPr lang="en-GB" sz="1800" b="1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3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6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3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57A1-5B12-4E4F-BA74-99BEBA334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5ECBD-C767-4507-AC02-43178FF28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FE0AC-3836-40A2-B4CA-9856D974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5F0A7-F675-464A-8C55-76527567C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129BB-6541-4EAA-A143-61C8685C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94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0425"/>
            <a:ext cx="10515600" cy="830264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0141803" y="6311899"/>
            <a:ext cx="197907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Square721 BT" panose="020B050402020206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C8EDE-E4AB-4184-AE8B-5DAA72AFC306}" type="datetimeFigureOut">
              <a:rPr lang="en-GB" smtClean="0">
                <a:solidFill>
                  <a:schemeClr val="tx1"/>
                </a:solidFill>
              </a:rPr>
              <a:pPr/>
              <a:t>24/08/2022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9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 u="sng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85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2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50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9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4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0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51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0424"/>
            <a:ext cx="10515600" cy="83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1716150" y="579983"/>
            <a:ext cx="260654" cy="27306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847346" y="209901"/>
            <a:ext cx="193827" cy="1894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191687" y="120266"/>
            <a:ext cx="193827" cy="1894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536028" y="249815"/>
            <a:ext cx="222481" cy="22738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774915" y="982101"/>
            <a:ext cx="284508" cy="27136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quare721 BT" panose="020B050402020206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p.uplearn.co.uk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08FDA1-46EE-4FA4-83D6-C5931F309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6" y="146724"/>
            <a:ext cx="4489713" cy="1993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E20503-A6A3-4FC7-9FE3-A7867C25CDB3}"/>
              </a:ext>
            </a:extLst>
          </p:cNvPr>
          <p:cNvSpPr/>
          <p:nvPr/>
        </p:nvSpPr>
        <p:spPr>
          <a:xfrm>
            <a:off x="5113468" y="97043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>
                <a:latin typeface="Apple Boy BTN" panose="020C0904040107040205" pitchFamily="34" charset="0"/>
              </a:rPr>
              <a:t>A college wide support programme for High Achieving </a:t>
            </a:r>
          </a:p>
          <a:p>
            <a:pPr algn="ctr"/>
            <a:r>
              <a:rPr lang="en-GB" sz="2800" b="1" dirty="0">
                <a:latin typeface="Apple Boy BTN" panose="020C0904040107040205" pitchFamily="34" charset="0"/>
              </a:rPr>
              <a:t>students in Years 7 to 13</a:t>
            </a:r>
            <a:endParaRPr lang="en-GB" b="1" dirty="0">
              <a:latin typeface="Apple Boy BTN" panose="020C0904040107040205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C70B4-6AFE-4D9F-8030-449F5FE074CB}"/>
              </a:ext>
            </a:extLst>
          </p:cNvPr>
          <p:cNvSpPr txBox="1"/>
          <p:nvPr/>
        </p:nvSpPr>
        <p:spPr>
          <a:xfrm>
            <a:off x="0" y="2186961"/>
            <a:ext cx="1219962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At the City of Leicester College we pride ourselves in the support we provide to a wide range of students across all year groups.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Accelerate Your Ambition </a:t>
            </a:r>
            <a:r>
              <a:rPr lang="en-GB" dirty="0"/>
              <a:t>programme exists to provide tailored support for High Achieving Students. </a:t>
            </a:r>
          </a:p>
          <a:p>
            <a:endParaRPr lang="en-GB" dirty="0"/>
          </a:p>
          <a:p>
            <a:r>
              <a:rPr lang="en-GB" dirty="0"/>
              <a:t>If you are currently at TCOLC and joining us for the Sixth Form you are familiar with this programme from Year 11 and depending</a:t>
            </a:r>
          </a:p>
          <a:p>
            <a:r>
              <a:rPr lang="en-GB" dirty="0"/>
              <a:t>on your GCSE results many of you will continue to receive this additional support in Years 12 and 13. If you are joining us from </a:t>
            </a:r>
          </a:p>
          <a:p>
            <a:r>
              <a:rPr lang="en-GB" dirty="0"/>
              <a:t>September with GCSE Grades 7/8 and 9 across your subjects you will be part of this programme too.</a:t>
            </a:r>
          </a:p>
          <a:p>
            <a:endParaRPr lang="en-GB" dirty="0"/>
          </a:p>
          <a:p>
            <a:r>
              <a:rPr lang="en-GB" dirty="0"/>
              <a:t>In the Sixth Form the Accelerate Your Ambition Programme merges into the </a:t>
            </a:r>
            <a:r>
              <a:rPr lang="en-GB" b="1" dirty="0"/>
              <a:t>Elephant Access Programme </a:t>
            </a:r>
          </a:p>
          <a:p>
            <a:r>
              <a:rPr lang="en-GB" dirty="0"/>
              <a:t>run by the Elephant Access Group. This is a charitable organisation that was set up to support students </a:t>
            </a:r>
          </a:p>
          <a:p>
            <a:r>
              <a:rPr lang="en-GB" dirty="0"/>
              <a:t>in maintained secondary schools to get into top universities and studying courses such as Medicine or </a:t>
            </a:r>
          </a:p>
          <a:p>
            <a:r>
              <a:rPr lang="en-GB" dirty="0"/>
              <a:t>Dentistry.</a:t>
            </a:r>
          </a:p>
          <a:p>
            <a:endParaRPr lang="en-GB" b="1" i="1" dirty="0"/>
          </a:p>
          <a:p>
            <a:r>
              <a:rPr lang="en-GB" i="1" dirty="0"/>
              <a:t>Please see separate leaflet for more information about the Elephant Group and the work they do.</a:t>
            </a:r>
          </a:p>
          <a:p>
            <a:endParaRPr lang="en-GB" i="1" dirty="0"/>
          </a:p>
          <a:p>
            <a:r>
              <a:rPr lang="en-GB" i="1" dirty="0"/>
              <a:t>Please see next slide for overview of how the Elephant Access Programme works in Years 12 and 13. </a:t>
            </a:r>
          </a:p>
        </p:txBody>
      </p:sp>
      <p:pic>
        <p:nvPicPr>
          <p:cNvPr id="1026" name="Picture 2" descr="The Elephant Group | Mirrorsmith Graphic Design">
            <a:extLst>
              <a:ext uri="{FF2B5EF4-FFF2-40B4-BE49-F238E27FC236}">
                <a16:creationId xmlns:a16="http://schemas.microsoft.com/office/drawing/2014/main" id="{CD23A2A2-99D2-40E7-B330-38441A784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969" y="4323887"/>
            <a:ext cx="1848323" cy="23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2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32F3B6-C01B-4595-8175-F1C84EFBA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0" t="17629" r="53667" b="7180"/>
          <a:stretch/>
        </p:blipFill>
        <p:spPr>
          <a:xfrm>
            <a:off x="787079" y="588535"/>
            <a:ext cx="8819910" cy="5046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9494B8-14E2-4516-AEC8-99A57114A42E}"/>
              </a:ext>
            </a:extLst>
          </p:cNvPr>
          <p:cNvSpPr txBox="1"/>
          <p:nvPr/>
        </p:nvSpPr>
        <p:spPr>
          <a:xfrm>
            <a:off x="185195" y="166222"/>
            <a:ext cx="1103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Below is the outline of how the Elephant Access support programme is delivered across Years 12 and 13.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02407C-0A50-4C2D-82BE-D01BC9EBA95F}"/>
              </a:ext>
            </a:extLst>
          </p:cNvPr>
          <p:cNvSpPr txBox="1"/>
          <p:nvPr/>
        </p:nvSpPr>
        <p:spPr>
          <a:xfrm>
            <a:off x="32897" y="5635468"/>
            <a:ext cx="12126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Please note that in addition to the above the college has this year paid for all Elephant Group students studying Maths, </a:t>
            </a:r>
          </a:p>
          <a:p>
            <a:r>
              <a:rPr lang="en-GB" dirty="0"/>
              <a:t>Chemistry and Economics to have access to </a:t>
            </a:r>
            <a:r>
              <a:rPr lang="en-GB" b="1" dirty="0"/>
              <a:t>Up Learn </a:t>
            </a:r>
            <a:r>
              <a:rPr lang="en-GB" dirty="0"/>
              <a:t>– a high quality online tutoring platform. It is hoped that we will continue </a:t>
            </a:r>
          </a:p>
          <a:p>
            <a:r>
              <a:rPr lang="en-GB" dirty="0"/>
              <a:t>to provide this to all Year 12 students in the Elephant Access Group staring in September with a possibility of adding more </a:t>
            </a:r>
          </a:p>
          <a:p>
            <a:r>
              <a:rPr lang="en-GB" dirty="0"/>
              <a:t>subjects. For more information please check out </a:t>
            </a:r>
            <a:r>
              <a:rPr lang="en-GB" dirty="0">
                <a:hlinkClick r:id="rId3"/>
              </a:rPr>
              <a:t>https://wp.uplearn.co.uk/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5579368"/>
      </p:ext>
    </p:extLst>
  </p:cSld>
  <p:clrMapOvr>
    <a:masterClrMapping/>
  </p:clrMapOvr>
</p:sld>
</file>

<file path=ppt/theme/theme1.xml><?xml version="1.0" encoding="utf-8"?>
<a:theme xmlns:a="http://schemas.openxmlformats.org/drawingml/2006/main" name="TCOL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OLC" id="{C8CD5808-82A9-4ED0-8511-7472212859F4}" vid="{5991344F-714F-4A5A-966D-F65E10C3C5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273D1622F24145887D392C0C9EAECB" ma:contentTypeVersion="15" ma:contentTypeDescription="Create a new document." ma:contentTypeScope="" ma:versionID="84470bc589e0649a5f5b9bf48bf8ddbe">
  <xsd:schema xmlns:xsd="http://www.w3.org/2001/XMLSchema" xmlns:xs="http://www.w3.org/2001/XMLSchema" xmlns:p="http://schemas.microsoft.com/office/2006/metadata/properties" xmlns:ns2="a9dbd1bd-8d79-41b4-b68c-688ecdd1c2f5" xmlns:ns3="9d96588d-cc8c-429b-b90e-ef5d7b1e9cb0" targetNamespace="http://schemas.microsoft.com/office/2006/metadata/properties" ma:root="true" ma:fieldsID="4d4f043df170bbf55d45ef9d9292477d" ns2:_="" ns3:_="">
    <xsd:import namespace="a9dbd1bd-8d79-41b4-b68c-688ecdd1c2f5"/>
    <xsd:import namespace="9d96588d-cc8c-429b-b90e-ef5d7b1e9c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bd1bd-8d79-41b4-b68c-688ecdd1c2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6588d-cc8c-429b-b90e-ef5d7b1e9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0531E9-744E-4388-8527-92011C7607A1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a9dbd1bd-8d79-41b4-b68c-688ecdd1c2f5"/>
    <ds:schemaRef ds:uri="http://schemas.openxmlformats.org/package/2006/metadata/core-properties"/>
    <ds:schemaRef ds:uri="http://schemas.microsoft.com/office/infopath/2007/PartnerControls"/>
    <ds:schemaRef ds:uri="9d96588d-cc8c-429b-b90e-ef5d7b1e9cb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7CAED9A-5B94-4B33-B575-99C8DF90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BD4E19-234B-49AB-A26F-695216F2B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dbd1bd-8d79-41b4-b68c-688ecdd1c2f5"/>
    <ds:schemaRef ds:uri="9d96588d-cc8c-429b-b90e-ef5d7b1e9c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TCOLC</Template>
  <TotalTime>1773</TotalTime>
  <Words>316</Words>
  <Application>Microsoft Office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Apple Boy BTN</vt:lpstr>
      <vt:lpstr>Arial</vt:lpstr>
      <vt:lpstr>Calibri</vt:lpstr>
      <vt:lpstr>Square721 BT</vt:lpstr>
      <vt:lpstr>TCOLC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Learning Expecations</dc:title>
  <dc:creator>Charlotte Lamont</dc:creator>
  <cp:lastModifiedBy>Aaron</cp:lastModifiedBy>
  <cp:revision>10</cp:revision>
  <dcterms:created xsi:type="dcterms:W3CDTF">2020-09-09T08:55:04Z</dcterms:created>
  <dcterms:modified xsi:type="dcterms:W3CDTF">2022-08-24T08:30:10Z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0x0101003E273D1622F24145887D392C0C9EAECB</vt:lpwstr>
  </property>
</Properties>
</file>