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113" d="100"/>
          <a:sy n="113"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Rectangle 1"/>
          <p:cNvSpPr/>
          <p:nvPr/>
        </p:nvSpPr>
        <p:spPr>
          <a:xfrm>
            <a:off x="43327" y="6356348"/>
            <a:ext cx="12156862" cy="50165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1" name="Rectangle 30"/>
          <p:cNvSpPr/>
          <p:nvPr/>
        </p:nvSpPr>
        <p:spPr>
          <a:xfrm>
            <a:off x="8624174" y="38637"/>
            <a:ext cx="3503170" cy="1519708"/>
          </a:xfrm>
          <a:prstGeom prst="rect">
            <a:avLst/>
          </a:prstGeom>
          <a:solidFill>
            <a:srgbClr val="E7DADA"/>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t="-1" b="25948"/>
          <a:stretch/>
        </p:blipFill>
        <p:spPr>
          <a:xfrm>
            <a:off x="43327" y="39289"/>
            <a:ext cx="6828137" cy="1519056"/>
          </a:xfrm>
          <a:prstGeom prst="rect">
            <a:avLst/>
          </a:prstGeom>
        </p:spPr>
      </p:pic>
      <p:pic>
        <p:nvPicPr>
          <p:cNvPr id="14" name="Picture 13"/>
          <p:cNvPicPr>
            <a:picLocks noChangeAspect="1"/>
          </p:cNvPicPr>
          <p:nvPr/>
        </p:nvPicPr>
        <p:blipFill>
          <a:blip r:embed="rId3" cstate="print">
            <a:duotone>
              <a:prstClr val="black"/>
              <a:srgbClr val="C00000">
                <a:tint val="45000"/>
                <a:satMod val="400000"/>
              </a:srgbClr>
            </a:duotone>
            <a:extLst>
              <a:ext uri="{28A0092B-C50C-407E-A947-70E740481C1C}">
                <a14:useLocalDpi xmlns:a14="http://schemas.microsoft.com/office/drawing/2010/main" val="0"/>
              </a:ext>
            </a:extLst>
          </a:blip>
          <a:stretch>
            <a:fillRect/>
          </a:stretch>
        </p:blipFill>
        <p:spPr>
          <a:xfrm>
            <a:off x="6890197" y="38637"/>
            <a:ext cx="1717998" cy="1576849"/>
          </a:xfrm>
          <a:prstGeom prst="rect">
            <a:avLst/>
          </a:prstGeom>
        </p:spPr>
      </p:pic>
      <p:sp>
        <p:nvSpPr>
          <p:cNvPr id="4" name="Date Placeholder 3"/>
          <p:cNvSpPr>
            <a:spLocks noGrp="1"/>
          </p:cNvSpPr>
          <p:nvPr>
            <p:ph type="dt" sz="half" idx="10"/>
          </p:nvPr>
        </p:nvSpPr>
        <p:spPr>
          <a:xfrm>
            <a:off x="9400123" y="6356350"/>
            <a:ext cx="2743200" cy="501650"/>
          </a:xfrm>
        </p:spPr>
        <p:txBody>
          <a:bodyPr/>
          <a:lstStyle>
            <a:lvl1pPr algn="ctr">
              <a:defRPr sz="1800" b="1">
                <a:solidFill>
                  <a:schemeClr val="bg1"/>
                </a:solidFill>
                <a:latin typeface="Square721 BT" panose="020B0504020202060204" pitchFamily="34" charset="0"/>
              </a:defRPr>
            </a:lvl1pPr>
          </a:lstStyle>
          <a:p>
            <a:fld id="{06492D24-95DC-459D-BCBF-40A5B13297CA}" type="datetimeFigureOut">
              <a:rPr lang="en-GB" smtClean="0"/>
              <a:t>24/08/2022</a:t>
            </a:fld>
            <a:endParaRPr lang="en-GB"/>
          </a:p>
        </p:txBody>
      </p:sp>
      <p:cxnSp>
        <p:nvCxnSpPr>
          <p:cNvPr id="10" name="Straight Connector 9"/>
          <p:cNvCxnSpPr/>
          <p:nvPr/>
        </p:nvCxnSpPr>
        <p:spPr>
          <a:xfrm>
            <a:off x="8189" y="1589728"/>
            <a:ext cx="12192000" cy="0"/>
          </a:xfrm>
          <a:prstGeom prst="line">
            <a:avLst/>
          </a:prstGeom>
          <a:ln w="762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p:cNvCxnSpPr/>
          <p:nvPr/>
        </p:nvCxnSpPr>
        <p:spPr>
          <a:xfrm>
            <a:off x="8608195" y="11073"/>
            <a:ext cx="9425" cy="1606870"/>
          </a:xfrm>
          <a:prstGeom prst="line">
            <a:avLst/>
          </a:prstGeom>
          <a:ln w="76200">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6867895" y="-17143"/>
            <a:ext cx="9425" cy="1606870"/>
          </a:xfrm>
          <a:prstGeom prst="line">
            <a:avLst/>
          </a:prstGeom>
          <a:ln w="76200">
            <a:solidFill>
              <a:schemeClr val="tx1"/>
            </a:solidFill>
          </a:ln>
        </p:spPr>
        <p:style>
          <a:lnRef idx="1">
            <a:schemeClr val="dk1"/>
          </a:lnRef>
          <a:fillRef idx="0">
            <a:schemeClr val="dk1"/>
          </a:fillRef>
          <a:effectRef idx="0">
            <a:schemeClr val="dk1"/>
          </a:effectRef>
          <a:fontRef idx="minor">
            <a:schemeClr val="tx1"/>
          </a:fontRef>
        </p:style>
      </p:cxnSp>
      <p:pic>
        <p:nvPicPr>
          <p:cNvPr id="16" name="Picture 15"/>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b="36796"/>
          <a:stretch/>
        </p:blipFill>
        <p:spPr>
          <a:xfrm>
            <a:off x="8703091" y="111278"/>
            <a:ext cx="3392777" cy="1374426"/>
          </a:xfrm>
          <a:prstGeom prst="rect">
            <a:avLst/>
          </a:prstGeom>
        </p:spPr>
      </p:pic>
      <p:pic>
        <p:nvPicPr>
          <p:cNvPr id="30" name="Picture 29"/>
          <p:cNvPicPr>
            <a:picLocks noChangeAspect="1"/>
          </p:cNvPicPr>
          <p:nvPr/>
        </p:nvPicPr>
        <p:blipFill rotWithShape="1">
          <a:blip r:embed="rId5">
            <a:clrChange>
              <a:clrFrom>
                <a:srgbClr val="FFFFFF"/>
              </a:clrFrom>
              <a:clrTo>
                <a:srgbClr val="FFFFFF">
                  <a:alpha val="0"/>
                </a:srgbClr>
              </a:clrTo>
            </a:clrChange>
          </a:blip>
          <a:srcRect l="22867" t="43054" r="26470" b="29711"/>
          <a:stretch/>
        </p:blipFill>
        <p:spPr>
          <a:xfrm>
            <a:off x="2872909" y="2022502"/>
            <a:ext cx="6591869" cy="1992302"/>
          </a:xfrm>
          <a:prstGeom prst="rect">
            <a:avLst/>
          </a:prstGeom>
        </p:spPr>
      </p:pic>
      <p:sp>
        <p:nvSpPr>
          <p:cNvPr id="32" name="Title Placeholder 1"/>
          <p:cNvSpPr>
            <a:spLocks noGrp="1"/>
          </p:cNvSpPr>
          <p:nvPr>
            <p:ph type="title" hasCustomPrompt="1"/>
          </p:nvPr>
        </p:nvSpPr>
        <p:spPr>
          <a:xfrm>
            <a:off x="846389" y="4046188"/>
            <a:ext cx="10515600" cy="830264"/>
          </a:xfrm>
          <a:prstGeom prst="rect">
            <a:avLst/>
          </a:prstGeom>
        </p:spPr>
        <p:txBody>
          <a:bodyPr vert="horz" lIns="91440" tIns="45720" rIns="91440" bIns="45720" rtlCol="0" anchor="ctr">
            <a:normAutofit/>
          </a:bodyPr>
          <a:lstStyle>
            <a:lvl1pPr algn="ctr">
              <a:defRPr u="sng"/>
            </a:lvl1pPr>
          </a:lstStyle>
          <a:p>
            <a:r>
              <a:rPr lang="en-GB" dirty="0"/>
              <a:t>Sub Title</a:t>
            </a:r>
          </a:p>
        </p:txBody>
      </p:sp>
      <p:sp>
        <p:nvSpPr>
          <p:cNvPr id="17" name="Rectangle 16"/>
          <p:cNvSpPr/>
          <p:nvPr/>
        </p:nvSpPr>
        <p:spPr>
          <a:xfrm>
            <a:off x="0" y="6435719"/>
            <a:ext cx="5253554" cy="369332"/>
          </a:xfrm>
          <a:prstGeom prst="rect">
            <a:avLst/>
          </a:prstGeom>
        </p:spPr>
        <p:txBody>
          <a:bodyPr wrap="none">
            <a:spAutoFit/>
          </a:bodyPr>
          <a:lstStyle/>
          <a:p>
            <a:pPr algn="l"/>
            <a:r>
              <a:rPr lang="en-GB" sz="1800" b="1" dirty="0">
                <a:solidFill>
                  <a:schemeClr val="bg1"/>
                </a:solidFill>
                <a:latin typeface="Square721 BT" panose="020B0504020202060204" pitchFamily="34" charset="0"/>
              </a:rPr>
              <a:t>Be Happy, Be Ambitious, Make</a:t>
            </a:r>
            <a:r>
              <a:rPr lang="en-GB" sz="1800" b="1" baseline="0" dirty="0">
                <a:solidFill>
                  <a:schemeClr val="bg1"/>
                </a:solidFill>
                <a:latin typeface="Square721 BT" panose="020B0504020202060204" pitchFamily="34" charset="0"/>
              </a:rPr>
              <a:t> a Difference</a:t>
            </a:r>
            <a:endParaRPr lang="en-GB" sz="1800" b="1" dirty="0">
              <a:solidFill>
                <a:schemeClr val="bg1"/>
              </a:solidFill>
              <a:latin typeface="Square721 BT" panose="020B0504020202060204" pitchFamily="34" charset="0"/>
            </a:endParaRPr>
          </a:p>
        </p:txBody>
      </p:sp>
    </p:spTree>
    <p:extLst>
      <p:ext uri="{BB962C8B-B14F-4D97-AF65-F5344CB8AC3E}">
        <p14:creationId xmlns:p14="http://schemas.microsoft.com/office/powerpoint/2010/main" val="61933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152026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2983031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57A1-5B12-4E4F-BA74-99BEBA3344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2E5ECBD-C767-4507-AC02-43178FF28B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FAFE0AC-3836-40A2-B4CA-9856D9744006}"/>
              </a:ext>
            </a:extLst>
          </p:cNvPr>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a:extLst>
              <a:ext uri="{FF2B5EF4-FFF2-40B4-BE49-F238E27FC236}">
                <a16:creationId xmlns:a16="http://schemas.microsoft.com/office/drawing/2014/main" id="{8F55F0A7-F675-464A-8C55-76527567C5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B129BB-6541-4EAA-A143-61C8685C3481}"/>
              </a:ext>
            </a:extLst>
          </p:cNvPr>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41094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0425"/>
            <a:ext cx="10515600" cy="830264"/>
          </a:xfrm>
        </p:spPr>
        <p:txBody>
          <a:bodyPr/>
          <a:lstStyle>
            <a:lvl1pPr>
              <a:defRPr b="1" u="none"/>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7" name="Date Placeholder 3"/>
          <p:cNvSpPr txBox="1">
            <a:spLocks/>
          </p:cNvSpPr>
          <p:nvPr/>
        </p:nvSpPr>
        <p:spPr>
          <a:xfrm>
            <a:off x="10141803" y="6311899"/>
            <a:ext cx="1979077" cy="501650"/>
          </a:xfrm>
          <a:prstGeom prst="rect">
            <a:avLst/>
          </a:prstGeom>
        </p:spPr>
        <p:txBody>
          <a:bodyPr vert="horz" lIns="91440" tIns="45720" rIns="91440" bIns="45720" rtlCol="0" anchor="ctr"/>
          <a:lstStyle>
            <a:defPPr>
              <a:defRPr lang="en-US"/>
            </a:defPPr>
            <a:lvl1pPr marL="0" algn="ctr" defTabSz="914400" rtl="0" eaLnBrk="1" latinLnBrk="0" hangingPunct="1">
              <a:defRPr sz="1800" b="1" kern="1200">
                <a:solidFill>
                  <a:schemeClr val="bg1"/>
                </a:solidFill>
                <a:latin typeface="Square721 BT" panose="020B050402020206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D8C8EDE-E4AB-4184-AE8B-5DAA72AFC306}" type="datetimeFigureOut">
              <a:rPr lang="en-GB" smtClean="0">
                <a:solidFill>
                  <a:schemeClr val="tx1"/>
                </a:solidFill>
              </a:rPr>
              <a:pPr/>
              <a:t>24/08/2022</a:t>
            </a:fld>
            <a:endParaRPr lang="en-GB" dirty="0">
              <a:solidFill>
                <a:schemeClr val="tx1"/>
              </a:solidFill>
            </a:endParaRPr>
          </a:p>
        </p:txBody>
      </p:sp>
    </p:spTree>
    <p:extLst>
      <p:ext uri="{BB962C8B-B14F-4D97-AF65-F5344CB8AC3E}">
        <p14:creationId xmlns:p14="http://schemas.microsoft.com/office/powerpoint/2010/main" val="987592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ctr"/>
          <a:lstStyle>
            <a:lvl1pPr>
              <a:defRPr sz="6000" u="sng"/>
            </a:lvl1pPr>
          </a:lstStyle>
          <a:p>
            <a:r>
              <a:rPr lang="en-US"/>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192850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6492D24-95DC-459D-BCBF-40A5B13297CA}" type="datetimeFigureOut">
              <a:rPr lang="en-GB" smtClean="0"/>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420462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6492D24-95DC-459D-BCBF-40A5B13297CA}" type="datetimeFigureOut">
              <a:rPr lang="en-GB" smtClean="0"/>
              <a:t>24/08/2022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445509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6492D24-95DC-459D-BCBF-40A5B13297CA}" type="datetimeFigureOut">
              <a:rPr lang="en-GB" smtClean="0"/>
              <a:t>24/08/2022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96779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92D24-95DC-459D-BCBF-40A5B13297CA}" type="datetimeFigureOut">
              <a:rPr lang="en-GB" smtClean="0"/>
              <a:t>24/08/2022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134344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492D24-95DC-459D-BCBF-40A5B13297CA}" type="datetimeFigureOut">
              <a:rPr lang="en-GB" smtClean="0"/>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949002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492D24-95DC-459D-BCBF-40A5B13297CA}" type="datetimeFigureOut">
              <a:rPr lang="en-GB" smtClean="0"/>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280518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5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0424"/>
            <a:ext cx="10515600" cy="830264"/>
          </a:xfrm>
          <a:prstGeom prst="rect">
            <a:avLst/>
          </a:prstGeom>
        </p:spPr>
        <p:txBody>
          <a:bodyPr vert="horz" lIns="91440" tIns="45720" rIns="91440" bIns="45720" rtlCol="0" anchor="ctr">
            <a:normAutofit/>
          </a:bodyPr>
          <a:lstStyle/>
          <a:p>
            <a:r>
              <a:rPr lang="en-GB" dirty="0"/>
              <a:t>Title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92D24-95DC-459D-BCBF-40A5B13297CA}" type="datetimeFigureOut">
              <a:rPr lang="en-GB" smtClean="0"/>
              <a:t>24/08/2022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50D6B-A2EF-421D-9897-B3DE71D1AE66}" type="slidenum">
              <a:rPr lang="en-GB" smtClean="0"/>
              <a:t>‹#›</a:t>
            </a:fld>
            <a:endParaRPr lang="en-GB"/>
          </a:p>
        </p:txBody>
      </p:sp>
      <p:sp>
        <p:nvSpPr>
          <p:cNvPr id="7" name="Rectangle 6"/>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11716150" y="579983"/>
            <a:ext cx="260654" cy="273069"/>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5" name="Oval 14"/>
          <p:cNvSpPr/>
          <p:nvPr/>
        </p:nvSpPr>
        <p:spPr>
          <a:xfrm>
            <a:off x="10847346" y="209901"/>
            <a:ext cx="193827" cy="189492"/>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6" name="Oval 15"/>
          <p:cNvSpPr/>
          <p:nvPr/>
        </p:nvSpPr>
        <p:spPr>
          <a:xfrm>
            <a:off x="11191687" y="120266"/>
            <a:ext cx="193827" cy="189492"/>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7" name="Oval 16"/>
          <p:cNvSpPr/>
          <p:nvPr/>
        </p:nvSpPr>
        <p:spPr>
          <a:xfrm>
            <a:off x="11536028" y="249815"/>
            <a:ext cx="222481" cy="227382"/>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8" name="Oval 17"/>
          <p:cNvSpPr/>
          <p:nvPr/>
        </p:nvSpPr>
        <p:spPr>
          <a:xfrm>
            <a:off x="11774915" y="982101"/>
            <a:ext cx="284508" cy="271365"/>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Tree>
    <p:extLst>
      <p:ext uri="{BB962C8B-B14F-4D97-AF65-F5344CB8AC3E}">
        <p14:creationId xmlns:p14="http://schemas.microsoft.com/office/powerpoint/2010/main" val="2449234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ct val="90000"/>
        </a:lnSpc>
        <a:spcBef>
          <a:spcPct val="0"/>
        </a:spcBef>
        <a:buNone/>
        <a:defRPr sz="4400" b="1" kern="1200">
          <a:solidFill>
            <a:schemeClr val="tx1"/>
          </a:solidFill>
          <a:latin typeface="Square721 BT" panose="020B050402020206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855F-54D3-4556-BA18-19344D5C6EA5}"/>
              </a:ext>
            </a:extLst>
          </p:cNvPr>
          <p:cNvSpPr>
            <a:spLocks noGrp="1"/>
          </p:cNvSpPr>
          <p:nvPr>
            <p:ph type="ctrTitle"/>
          </p:nvPr>
        </p:nvSpPr>
        <p:spPr>
          <a:xfrm>
            <a:off x="1524000" y="218114"/>
            <a:ext cx="9144000" cy="1681806"/>
          </a:xfrm>
        </p:spPr>
        <p:txBody>
          <a:bodyPr>
            <a:normAutofit fontScale="90000"/>
          </a:bodyPr>
          <a:lstStyle/>
          <a:p>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solidFill>
                  <a:srgbClr val="C00000"/>
                </a:solidFill>
              </a:rPr>
            </a:br>
            <a:br>
              <a:rPr lang="en-GB" dirty="0"/>
            </a:br>
            <a:r>
              <a:rPr lang="en-GB" sz="8900" u="sng" dirty="0"/>
              <a:t>Sindy Soor</a:t>
            </a:r>
          </a:p>
        </p:txBody>
      </p:sp>
      <p:sp>
        <p:nvSpPr>
          <p:cNvPr id="3" name="Subtitle 2">
            <a:extLst>
              <a:ext uri="{FF2B5EF4-FFF2-40B4-BE49-F238E27FC236}">
                <a16:creationId xmlns:a16="http://schemas.microsoft.com/office/drawing/2014/main" id="{076BC28A-B5A3-4C7E-BEDB-8CF457E1C676}"/>
              </a:ext>
            </a:extLst>
          </p:cNvPr>
          <p:cNvSpPr>
            <a:spLocks noGrp="1"/>
          </p:cNvSpPr>
          <p:nvPr>
            <p:ph type="subTitle" idx="1"/>
          </p:nvPr>
        </p:nvSpPr>
        <p:spPr>
          <a:xfrm>
            <a:off x="162559" y="2709644"/>
            <a:ext cx="11850475" cy="3775046"/>
          </a:xfrm>
        </p:spPr>
        <p:txBody>
          <a:bodyPr>
            <a:normAutofit lnSpcReduction="10000"/>
          </a:bodyPr>
          <a:lstStyle/>
          <a:p>
            <a:endParaRPr lang="en-GB" sz="9600" b="1" dirty="0">
              <a:solidFill>
                <a:srgbClr val="7030A0"/>
              </a:solidFill>
            </a:endParaRPr>
          </a:p>
          <a:p>
            <a:r>
              <a:rPr lang="en-GB" sz="9600" b="1" dirty="0">
                <a:solidFill>
                  <a:srgbClr val="7030A0"/>
                </a:solidFill>
              </a:rPr>
              <a:t>Post 16 Learning and wellbeing Mentor</a:t>
            </a:r>
          </a:p>
        </p:txBody>
      </p:sp>
      <p:pic>
        <p:nvPicPr>
          <p:cNvPr id="2050" name="Picture 2" descr="Top Questions To Ask Your Mentor - career-advice.jobs.ac.uk">
            <a:extLst>
              <a:ext uri="{FF2B5EF4-FFF2-40B4-BE49-F238E27FC236}">
                <a16:creationId xmlns:a16="http://schemas.microsoft.com/office/drawing/2014/main" id="{C5E0CF4B-10CE-4166-A1B3-3B9EDABD4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0882" y="1980458"/>
            <a:ext cx="4412608" cy="1895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92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2C19-2C32-43A2-8201-A525531038B7}"/>
              </a:ext>
            </a:extLst>
          </p:cNvPr>
          <p:cNvSpPr>
            <a:spLocks noGrp="1"/>
          </p:cNvSpPr>
          <p:nvPr>
            <p:ph type="ctrTitle"/>
          </p:nvPr>
        </p:nvSpPr>
        <p:spPr>
          <a:xfrm>
            <a:off x="1524000" y="721453"/>
            <a:ext cx="9144000" cy="1107347"/>
          </a:xfrm>
        </p:spPr>
        <p:txBody>
          <a:bodyPr>
            <a:normAutofit/>
          </a:bodyPr>
          <a:lstStyle/>
          <a:p>
            <a:r>
              <a:rPr lang="en-GB" sz="7200" dirty="0"/>
              <a:t>My Role…..</a:t>
            </a:r>
          </a:p>
        </p:txBody>
      </p:sp>
      <p:sp>
        <p:nvSpPr>
          <p:cNvPr id="3" name="Subtitle 2">
            <a:extLst>
              <a:ext uri="{FF2B5EF4-FFF2-40B4-BE49-F238E27FC236}">
                <a16:creationId xmlns:a16="http://schemas.microsoft.com/office/drawing/2014/main" id="{154EA23B-3973-4DBB-9904-A60E3BE86748}"/>
              </a:ext>
            </a:extLst>
          </p:cNvPr>
          <p:cNvSpPr>
            <a:spLocks noGrp="1"/>
          </p:cNvSpPr>
          <p:nvPr>
            <p:ph type="subTitle" idx="1"/>
          </p:nvPr>
        </p:nvSpPr>
        <p:spPr>
          <a:xfrm>
            <a:off x="1121328" y="1963025"/>
            <a:ext cx="9144000" cy="3405930"/>
          </a:xfrm>
        </p:spPr>
        <p:txBody>
          <a:bodyPr>
            <a:normAutofit fontScale="85000" lnSpcReduction="10000"/>
          </a:bodyPr>
          <a:lstStyle/>
          <a:p>
            <a:r>
              <a:rPr lang="en-GB" sz="4800" b="1" dirty="0">
                <a:solidFill>
                  <a:srgbClr val="7030A0"/>
                </a:solidFill>
              </a:rPr>
              <a:t>My role as a Post 16 Learning and wellbeing Mentor has developed vastly over the years. I provide pastoral, curriculum and safeguarding support to all Sixth form students. I provide support in order to address </a:t>
            </a:r>
            <a:r>
              <a:rPr lang="en-GB" sz="5600" b="1" u="sng" dirty="0">
                <a:solidFill>
                  <a:srgbClr val="7030A0"/>
                </a:solidFill>
              </a:rPr>
              <a:t>individual needs. </a:t>
            </a:r>
          </a:p>
          <a:p>
            <a:endParaRPr lang="en-GB" dirty="0"/>
          </a:p>
        </p:txBody>
      </p:sp>
      <p:pic>
        <p:nvPicPr>
          <p:cNvPr id="3074" name="Picture 2" descr="Become a mentor: feeling the guiding force - CultureHive">
            <a:extLst>
              <a:ext uri="{FF2B5EF4-FFF2-40B4-BE49-F238E27FC236}">
                <a16:creationId xmlns:a16="http://schemas.microsoft.com/office/drawing/2014/main" id="{6A663D74-9DC7-49EE-B6B8-32E32BA0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0011" y="4732090"/>
            <a:ext cx="2016723" cy="201672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Mentoring: More than just a pair of hands : Naturejobs Blog">
            <a:extLst>
              <a:ext uri="{FF2B5EF4-FFF2-40B4-BE49-F238E27FC236}">
                <a16:creationId xmlns:a16="http://schemas.microsoft.com/office/drawing/2014/main" id="{AE650DE5-E055-4A7F-BAAC-A9456AC269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67" y="5026929"/>
            <a:ext cx="2383042" cy="1721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952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1F12A-1099-46C8-8399-9F4020A2B492}"/>
              </a:ext>
            </a:extLst>
          </p:cNvPr>
          <p:cNvSpPr>
            <a:spLocks noGrp="1"/>
          </p:cNvSpPr>
          <p:nvPr>
            <p:ph type="ctrTitle"/>
          </p:nvPr>
        </p:nvSpPr>
        <p:spPr>
          <a:xfrm>
            <a:off x="1524000" y="1122363"/>
            <a:ext cx="9144000" cy="823883"/>
          </a:xfrm>
        </p:spPr>
        <p:txBody>
          <a:bodyPr>
            <a:normAutofit fontScale="90000"/>
          </a:bodyPr>
          <a:lstStyle/>
          <a:p>
            <a:r>
              <a:rPr lang="en-GB" dirty="0"/>
              <a:t>……………………</a:t>
            </a:r>
          </a:p>
        </p:txBody>
      </p:sp>
      <p:sp>
        <p:nvSpPr>
          <p:cNvPr id="3" name="Subtitle 2">
            <a:extLst>
              <a:ext uri="{FF2B5EF4-FFF2-40B4-BE49-F238E27FC236}">
                <a16:creationId xmlns:a16="http://schemas.microsoft.com/office/drawing/2014/main" id="{504873F7-3BE7-42B2-A755-D681805D99EE}"/>
              </a:ext>
            </a:extLst>
          </p:cNvPr>
          <p:cNvSpPr>
            <a:spLocks noGrp="1"/>
          </p:cNvSpPr>
          <p:nvPr>
            <p:ph type="subTitle" idx="1"/>
          </p:nvPr>
        </p:nvSpPr>
        <p:spPr>
          <a:xfrm>
            <a:off x="1524000" y="1887523"/>
            <a:ext cx="9144000" cy="3848114"/>
          </a:xfrm>
        </p:spPr>
        <p:txBody>
          <a:bodyPr>
            <a:noAutofit/>
          </a:bodyPr>
          <a:lstStyle/>
          <a:p>
            <a:r>
              <a:rPr lang="en-GB" sz="2000" b="1" u="sng" dirty="0">
                <a:solidFill>
                  <a:srgbClr val="7030A0"/>
                </a:solidFill>
              </a:rPr>
              <a:t>My role </a:t>
            </a:r>
            <a:r>
              <a:rPr lang="en-GB" sz="2000" b="1" dirty="0">
                <a:solidFill>
                  <a:srgbClr val="7030A0"/>
                </a:solidFill>
              </a:rPr>
              <a:t>is to help with access to your education through a focus on your emotional, behavioural, academic and mental health needs. </a:t>
            </a:r>
          </a:p>
          <a:p>
            <a:r>
              <a:rPr lang="en-GB" sz="2000" b="1" dirty="0">
                <a:solidFill>
                  <a:srgbClr val="7030A0"/>
                </a:solidFill>
              </a:rPr>
              <a:t>I Work with young people either on a one to one basis or in a small group to attempt to successfully  identify barriers to learning and progress. </a:t>
            </a:r>
          </a:p>
          <a:p>
            <a:r>
              <a:rPr lang="en-GB" sz="2000" b="1" dirty="0">
                <a:solidFill>
                  <a:srgbClr val="7030A0"/>
                </a:solidFill>
              </a:rPr>
              <a:t>Help you to access  a variety of outside agencies to provide a holistic package of support for individuals where needed.</a:t>
            </a:r>
          </a:p>
          <a:p>
            <a:r>
              <a:rPr lang="en-GB" sz="2000" b="1" dirty="0">
                <a:solidFill>
                  <a:srgbClr val="7030A0"/>
                </a:solidFill>
              </a:rPr>
              <a:t>I Offer practical support and assist students in achieving their full potential such as strategies for coping, building resilience and offering a safe place for discussion. </a:t>
            </a:r>
          </a:p>
          <a:p>
            <a:r>
              <a:rPr lang="en-GB" sz="2000" b="1" dirty="0">
                <a:solidFill>
                  <a:srgbClr val="7030A0"/>
                </a:solidFill>
              </a:rPr>
              <a:t>I Work with students to enhance and improve emotional wellbeing and self worth.</a:t>
            </a:r>
          </a:p>
          <a:p>
            <a:r>
              <a:rPr lang="en-GB" sz="2000" b="1" dirty="0">
                <a:solidFill>
                  <a:srgbClr val="7030A0"/>
                </a:solidFill>
              </a:rPr>
              <a:t> I Offer advice as a mentor with individual students to provide ‘solution focused’ activities to overcome barriers.</a:t>
            </a:r>
          </a:p>
        </p:txBody>
      </p:sp>
      <p:pic>
        <p:nvPicPr>
          <p:cNvPr id="1026" name="Picture 2" descr="How to Be a Good Mentor: 10 Mentoring Tips to be the Best Mentor Ever |  GrowthMentor">
            <a:extLst>
              <a:ext uri="{FF2B5EF4-FFF2-40B4-BE49-F238E27FC236}">
                <a16:creationId xmlns:a16="http://schemas.microsoft.com/office/drawing/2014/main" id="{4A1D1822-D9D6-441E-BEDD-1D4C1E12F8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8593" y="469900"/>
            <a:ext cx="3495675" cy="13049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7 Characteristics of highly effective mentors | Antoinette Oglethorpe">
            <a:extLst>
              <a:ext uri="{FF2B5EF4-FFF2-40B4-BE49-F238E27FC236}">
                <a16:creationId xmlns:a16="http://schemas.microsoft.com/office/drawing/2014/main" id="{45FCB682-386D-45AC-937B-175982611F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123" y="146677"/>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372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087DA-DBBA-4DF5-A6C8-F7BDF74E4FEF}"/>
              </a:ext>
            </a:extLst>
          </p:cNvPr>
          <p:cNvSpPr>
            <a:spLocks noGrp="1"/>
          </p:cNvSpPr>
          <p:nvPr>
            <p:ph type="ctrTitle"/>
          </p:nvPr>
        </p:nvSpPr>
        <p:spPr>
          <a:xfrm>
            <a:off x="1524000" y="536895"/>
            <a:ext cx="9144000" cy="2973068"/>
          </a:xfrm>
        </p:spPr>
        <p:txBody>
          <a:bodyPr>
            <a:normAutofit/>
          </a:bodyPr>
          <a:lstStyle/>
          <a:p>
            <a:r>
              <a:rPr lang="en-GB" sz="4000" dirty="0">
                <a:solidFill>
                  <a:srgbClr val="7030A0"/>
                </a:solidFill>
              </a:rPr>
              <a:t>Most importantly I will provide a confidential space for you to talk things through and figure it all out collectively when life gets a little tough!!!</a:t>
            </a:r>
          </a:p>
        </p:txBody>
      </p:sp>
      <p:sp>
        <p:nvSpPr>
          <p:cNvPr id="3" name="Subtitle 2">
            <a:extLst>
              <a:ext uri="{FF2B5EF4-FFF2-40B4-BE49-F238E27FC236}">
                <a16:creationId xmlns:a16="http://schemas.microsoft.com/office/drawing/2014/main" id="{741F93CB-9DD7-4C56-8AE7-039F7BB4E111}"/>
              </a:ext>
            </a:extLst>
          </p:cNvPr>
          <p:cNvSpPr>
            <a:spLocks noGrp="1"/>
          </p:cNvSpPr>
          <p:nvPr>
            <p:ph type="subTitle" idx="1"/>
          </p:nvPr>
        </p:nvSpPr>
        <p:spPr/>
        <p:txBody>
          <a:bodyPr/>
          <a:lstStyle/>
          <a:p>
            <a:endParaRPr lang="en-GB" dirty="0"/>
          </a:p>
        </p:txBody>
      </p:sp>
      <p:pic>
        <p:nvPicPr>
          <p:cNvPr id="4098" name="Picture 2" descr="The 5 types of mentors you need in your life |">
            <a:extLst>
              <a:ext uri="{FF2B5EF4-FFF2-40B4-BE49-F238E27FC236}">
                <a16:creationId xmlns:a16="http://schemas.microsoft.com/office/drawing/2014/main" id="{5D68361E-63E0-4C04-A606-D67580FF6C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594" y="3555068"/>
            <a:ext cx="5956184" cy="2610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7711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B9AF-ADCC-4134-AC47-2203FA065F48}"/>
              </a:ext>
            </a:extLst>
          </p:cNvPr>
          <p:cNvSpPr>
            <a:spLocks noGrp="1"/>
          </p:cNvSpPr>
          <p:nvPr>
            <p:ph type="ctrTitle"/>
          </p:nvPr>
        </p:nvSpPr>
        <p:spPr>
          <a:xfrm>
            <a:off x="1524000" y="1122363"/>
            <a:ext cx="9144000" cy="1209776"/>
          </a:xfrm>
        </p:spPr>
        <p:txBody>
          <a:bodyPr>
            <a:normAutofit fontScale="90000"/>
          </a:bodyPr>
          <a:lstStyle/>
          <a:p>
            <a:r>
              <a:rPr lang="en-GB" sz="3600" dirty="0"/>
              <a:t>In addition I also help run the</a:t>
            </a:r>
            <a:br>
              <a:rPr lang="en-GB" sz="3600" dirty="0"/>
            </a:br>
            <a:r>
              <a:rPr lang="en-GB" u="sng" dirty="0"/>
              <a:t>Sixth Form </a:t>
            </a:r>
            <a:br>
              <a:rPr lang="en-GB" u="sng" dirty="0"/>
            </a:br>
            <a:r>
              <a:rPr lang="en-GB" u="sng" dirty="0"/>
              <a:t>Student Council</a:t>
            </a:r>
          </a:p>
        </p:txBody>
      </p:sp>
      <p:sp>
        <p:nvSpPr>
          <p:cNvPr id="3" name="Subtitle 2">
            <a:extLst>
              <a:ext uri="{FF2B5EF4-FFF2-40B4-BE49-F238E27FC236}">
                <a16:creationId xmlns:a16="http://schemas.microsoft.com/office/drawing/2014/main" id="{78D091AB-9B8E-4A25-A6D3-C1709965D597}"/>
              </a:ext>
            </a:extLst>
          </p:cNvPr>
          <p:cNvSpPr>
            <a:spLocks noGrp="1"/>
          </p:cNvSpPr>
          <p:nvPr>
            <p:ph type="subTitle" idx="1"/>
          </p:nvPr>
        </p:nvSpPr>
        <p:spPr>
          <a:xfrm>
            <a:off x="1524000" y="2558643"/>
            <a:ext cx="9144000" cy="2699158"/>
          </a:xfrm>
        </p:spPr>
        <p:txBody>
          <a:bodyPr>
            <a:normAutofit fontScale="25000" lnSpcReduction="20000"/>
          </a:bodyPr>
          <a:lstStyle/>
          <a:p>
            <a:r>
              <a:rPr lang="en-GB" sz="9800" b="1" u="sng" dirty="0">
                <a:solidFill>
                  <a:srgbClr val="7030A0"/>
                </a:solidFill>
              </a:rPr>
              <a:t>What does the student council do?</a:t>
            </a:r>
          </a:p>
          <a:p>
            <a:r>
              <a:rPr lang="en-GB" sz="9800" b="1" dirty="0">
                <a:solidFill>
                  <a:srgbClr val="7030A0"/>
                </a:solidFill>
              </a:rPr>
              <a:t>The purpose of the student council is to give students an opportunity to develop leadership by organising and carrying out school activities and  projects to enhance fellow students life at college. In addition to planning events that contribute to school spirit and community welfare, Most importantly the student council is a voice for all Students!</a:t>
            </a:r>
          </a:p>
          <a:p>
            <a:endParaRPr lang="en-GB" dirty="0"/>
          </a:p>
        </p:txBody>
      </p:sp>
      <p:pic>
        <p:nvPicPr>
          <p:cNvPr id="1026" name="Picture 2" descr="Student Council Speeches - How to write your speech">
            <a:extLst>
              <a:ext uri="{FF2B5EF4-FFF2-40B4-BE49-F238E27FC236}">
                <a16:creationId xmlns:a16="http://schemas.microsoft.com/office/drawing/2014/main" id="{61E97163-C09E-4208-BCB5-8D2C3D1A9D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647" y="5079621"/>
            <a:ext cx="3415548" cy="15811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tudent Council">
            <a:extLst>
              <a:ext uri="{FF2B5EF4-FFF2-40B4-BE49-F238E27FC236}">
                <a16:creationId xmlns:a16="http://schemas.microsoft.com/office/drawing/2014/main" id="{90E3EE4E-1F2A-4B20-8FFF-BD05D88188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5101" y="5079621"/>
            <a:ext cx="3693252" cy="15811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tudent Council @ Union of Kingston Students">
            <a:extLst>
              <a:ext uri="{FF2B5EF4-FFF2-40B4-BE49-F238E27FC236}">
                <a16:creationId xmlns:a16="http://schemas.microsoft.com/office/drawing/2014/main" id="{45575712-A74B-45C5-8A62-697B18FBD1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3775" y="5079621"/>
            <a:ext cx="348615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045750"/>
      </p:ext>
    </p:extLst>
  </p:cSld>
  <p:clrMapOvr>
    <a:masterClrMapping/>
  </p:clrMapOvr>
</p:sld>
</file>

<file path=ppt/theme/theme1.xml><?xml version="1.0" encoding="utf-8"?>
<a:theme xmlns:a="http://schemas.openxmlformats.org/drawingml/2006/main" name="TCOL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COLC" id="{C8CD5808-82A9-4ED0-8511-7472212859F4}" vid="{5991344F-714F-4A5A-966D-F65E10C3C59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273D1622F24145887D392C0C9EAECB" ma:contentTypeVersion="15" ma:contentTypeDescription="Create a new document." ma:contentTypeScope="" ma:versionID="84470bc589e0649a5f5b9bf48bf8ddbe">
  <xsd:schema xmlns:xsd="http://www.w3.org/2001/XMLSchema" xmlns:xs="http://www.w3.org/2001/XMLSchema" xmlns:p="http://schemas.microsoft.com/office/2006/metadata/properties" xmlns:ns2="a9dbd1bd-8d79-41b4-b68c-688ecdd1c2f5" xmlns:ns3="9d96588d-cc8c-429b-b90e-ef5d7b1e9cb0" targetNamespace="http://schemas.microsoft.com/office/2006/metadata/properties" ma:root="true" ma:fieldsID="4d4f043df170bbf55d45ef9d9292477d" ns2:_="" ns3:_="">
    <xsd:import namespace="a9dbd1bd-8d79-41b4-b68c-688ecdd1c2f5"/>
    <xsd:import namespace="9d96588d-cc8c-429b-b90e-ef5d7b1e9cb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bd1bd-8d79-41b4-b68c-688ecdd1c2f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d96588d-cc8c-429b-b90e-ef5d7b1e9cb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882346-3424-4FBB-92A1-C2D1168E70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bd1bd-8d79-41b4-b68c-688ecdd1c2f5"/>
    <ds:schemaRef ds:uri="9d96588d-cc8c-429b-b90e-ef5d7b1e9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CAED9A-5B94-4B33-B575-99C8DF909ADE}">
  <ds:schemaRefs>
    <ds:schemaRef ds:uri="http://schemas.microsoft.com/sharepoint/v3/contenttype/forms"/>
  </ds:schemaRefs>
</ds:datastoreItem>
</file>

<file path=customXml/itemProps3.xml><?xml version="1.0" encoding="utf-8"?>
<ds:datastoreItem xmlns:ds="http://schemas.openxmlformats.org/officeDocument/2006/customXml" ds:itemID="{900531E9-744E-4388-8527-92011C7607A1}">
  <ds:schemaRefs>
    <ds:schemaRef ds:uri="d3ca348f-6ba0-4ac4-a1ca-29cdff5bd490"/>
    <ds:schemaRef ds:uri="http://purl.org/dc/dcmitype/"/>
    <ds:schemaRef ds:uri="http://schemas.microsoft.com/office/2006/metadata/properties"/>
    <ds:schemaRef ds:uri="http://schemas.microsoft.com/office/infopath/2007/PartnerControls"/>
    <ds:schemaRef ds:uri="dbbf278c-e682-4976-90c6-5ff745475b3c"/>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TCOLC</Template>
  <TotalTime>1694</TotalTime>
  <Words>307</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Square721 BT</vt:lpstr>
      <vt:lpstr>TCOLC</vt:lpstr>
      <vt:lpstr>            Sindy Soor</vt:lpstr>
      <vt:lpstr>My Role…..</vt:lpstr>
      <vt:lpstr>……………………</vt:lpstr>
      <vt:lpstr>Most importantly I will provide a confidential space for you to talk things through and figure it all out collectively when life gets a little tough!!!</vt:lpstr>
      <vt:lpstr>In addition I also help run the Sixth Form  Student Council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Remote Learning Expecations</dc:title>
  <dc:creator>Charlotte Lamont</dc:creator>
  <cp:lastModifiedBy>Aaron</cp:lastModifiedBy>
  <cp:revision>13</cp:revision>
  <dcterms:created xsi:type="dcterms:W3CDTF">2020-09-09T08:55:04Z</dcterms:created>
  <dcterms:modified xsi:type="dcterms:W3CDTF">2022-08-24T08:29:32Z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0x0101003E273D1622F24145887D392C0C9EAECB</vt:lpwstr>
  </property>
</Properties>
</file>