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57" r:id="rId7"/>
    <p:sldId id="258"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Hall" initials="HH" lastIdx="1" clrIdx="0">
    <p:extLst>
      <p:ext uri="{19B8F6BF-5375-455C-9EA6-DF929625EA0E}">
        <p15:presenceInfo xmlns:p15="http://schemas.microsoft.com/office/powerpoint/2012/main" userId="S-1-5-21-2540874951-736577087-3899328329-5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113" d="100"/>
          <a:sy n="113"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21T09:22:32.808" idx="1">
    <p:pos x="10" y="10"/>
    <p:text/>
    <p:extLst>
      <p:ext uri="{C676402C-5697-4E1C-873F-D02D1690AC5C}">
        <p15:threadingInfo xmlns:p15="http://schemas.microsoft.com/office/powerpoint/2012/main" timeZoneBias="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Rectangle 1"/>
          <p:cNvSpPr/>
          <p:nvPr/>
        </p:nvSpPr>
        <p:spPr>
          <a:xfrm>
            <a:off x="43327" y="6356348"/>
            <a:ext cx="12156862" cy="50165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1" name="Rectangle 30"/>
          <p:cNvSpPr/>
          <p:nvPr/>
        </p:nvSpPr>
        <p:spPr>
          <a:xfrm>
            <a:off x="8624174" y="38637"/>
            <a:ext cx="3503170" cy="1519708"/>
          </a:xfrm>
          <a:prstGeom prst="rect">
            <a:avLst/>
          </a:prstGeom>
          <a:solidFill>
            <a:srgbClr val="E7DADA"/>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t="-1" b="25948"/>
          <a:stretch/>
        </p:blipFill>
        <p:spPr>
          <a:xfrm>
            <a:off x="43327" y="39289"/>
            <a:ext cx="6828137" cy="1519056"/>
          </a:xfrm>
          <a:prstGeom prst="rect">
            <a:avLst/>
          </a:prstGeom>
        </p:spPr>
      </p:pic>
      <p:pic>
        <p:nvPicPr>
          <p:cNvPr id="14" name="Picture 13"/>
          <p:cNvPicPr>
            <a:picLocks noChangeAspect="1"/>
          </p:cNvPicPr>
          <p:nvPr/>
        </p:nvPicPr>
        <p:blipFill>
          <a:blip r:embed="rId3" cstate="print">
            <a:duotone>
              <a:prstClr val="black"/>
              <a:srgbClr val="C00000">
                <a:tint val="45000"/>
                <a:satMod val="400000"/>
              </a:srgbClr>
            </a:duotone>
            <a:extLst>
              <a:ext uri="{28A0092B-C50C-407E-A947-70E740481C1C}">
                <a14:useLocalDpi xmlns:a14="http://schemas.microsoft.com/office/drawing/2010/main" val="0"/>
              </a:ext>
            </a:extLst>
          </a:blip>
          <a:stretch>
            <a:fillRect/>
          </a:stretch>
        </p:blipFill>
        <p:spPr>
          <a:xfrm>
            <a:off x="6890197" y="38637"/>
            <a:ext cx="1717998" cy="1576849"/>
          </a:xfrm>
          <a:prstGeom prst="rect">
            <a:avLst/>
          </a:prstGeom>
        </p:spPr>
      </p:pic>
      <p:sp>
        <p:nvSpPr>
          <p:cNvPr id="4" name="Date Placeholder 3"/>
          <p:cNvSpPr>
            <a:spLocks noGrp="1"/>
          </p:cNvSpPr>
          <p:nvPr>
            <p:ph type="dt" sz="half" idx="10"/>
          </p:nvPr>
        </p:nvSpPr>
        <p:spPr>
          <a:xfrm>
            <a:off x="9400123" y="6356350"/>
            <a:ext cx="2743200" cy="501650"/>
          </a:xfrm>
        </p:spPr>
        <p:txBody>
          <a:bodyPr/>
          <a:lstStyle>
            <a:lvl1pPr algn="ctr">
              <a:defRPr sz="1800" b="1">
                <a:solidFill>
                  <a:schemeClr val="bg1"/>
                </a:solidFill>
                <a:latin typeface="Square721 BT" panose="020B0504020202060204" pitchFamily="34" charset="0"/>
              </a:defRPr>
            </a:lvl1pPr>
          </a:lstStyle>
          <a:p>
            <a:fld id="{06492D24-95DC-459D-BCBF-40A5B13297CA}" type="datetimeFigureOut">
              <a:rPr lang="en-GB" smtClean="0"/>
              <a:t>24/08/2022</a:t>
            </a:fld>
            <a:endParaRPr lang="en-GB"/>
          </a:p>
        </p:txBody>
      </p:sp>
      <p:cxnSp>
        <p:nvCxnSpPr>
          <p:cNvPr id="10" name="Straight Connector 9"/>
          <p:cNvCxnSpPr/>
          <p:nvPr/>
        </p:nvCxnSpPr>
        <p:spPr>
          <a:xfrm>
            <a:off x="8189" y="1589728"/>
            <a:ext cx="12192000" cy="0"/>
          </a:xfrm>
          <a:prstGeom prst="line">
            <a:avLst/>
          </a:prstGeom>
          <a:ln w="762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p:cNvCxnSpPr/>
          <p:nvPr/>
        </p:nvCxnSpPr>
        <p:spPr>
          <a:xfrm>
            <a:off x="8608195" y="11073"/>
            <a:ext cx="9425" cy="1606870"/>
          </a:xfrm>
          <a:prstGeom prst="line">
            <a:avLst/>
          </a:prstGeom>
          <a:ln w="76200">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6867895" y="-17143"/>
            <a:ext cx="9425" cy="1606870"/>
          </a:xfrm>
          <a:prstGeom prst="line">
            <a:avLst/>
          </a:prstGeom>
          <a:ln w="76200">
            <a:solidFill>
              <a:schemeClr val="tx1"/>
            </a:solidFill>
          </a:ln>
        </p:spPr>
        <p:style>
          <a:lnRef idx="1">
            <a:schemeClr val="dk1"/>
          </a:lnRef>
          <a:fillRef idx="0">
            <a:schemeClr val="dk1"/>
          </a:fillRef>
          <a:effectRef idx="0">
            <a:schemeClr val="dk1"/>
          </a:effectRef>
          <a:fontRef idx="minor">
            <a:schemeClr val="tx1"/>
          </a:fontRef>
        </p:style>
      </p:cxnSp>
      <p:pic>
        <p:nvPicPr>
          <p:cNvPr id="16" name="Picture 15"/>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b="36796"/>
          <a:stretch/>
        </p:blipFill>
        <p:spPr>
          <a:xfrm>
            <a:off x="8703091" y="111278"/>
            <a:ext cx="3392777" cy="1374426"/>
          </a:xfrm>
          <a:prstGeom prst="rect">
            <a:avLst/>
          </a:prstGeom>
        </p:spPr>
      </p:pic>
      <p:pic>
        <p:nvPicPr>
          <p:cNvPr id="30" name="Picture 29"/>
          <p:cNvPicPr>
            <a:picLocks noChangeAspect="1"/>
          </p:cNvPicPr>
          <p:nvPr/>
        </p:nvPicPr>
        <p:blipFill rotWithShape="1">
          <a:blip r:embed="rId5">
            <a:clrChange>
              <a:clrFrom>
                <a:srgbClr val="FFFFFF"/>
              </a:clrFrom>
              <a:clrTo>
                <a:srgbClr val="FFFFFF">
                  <a:alpha val="0"/>
                </a:srgbClr>
              </a:clrTo>
            </a:clrChange>
          </a:blip>
          <a:srcRect l="22867" t="43054" r="26470" b="29711"/>
          <a:stretch/>
        </p:blipFill>
        <p:spPr>
          <a:xfrm>
            <a:off x="2872909" y="2022502"/>
            <a:ext cx="6591869" cy="1992302"/>
          </a:xfrm>
          <a:prstGeom prst="rect">
            <a:avLst/>
          </a:prstGeom>
        </p:spPr>
      </p:pic>
      <p:sp>
        <p:nvSpPr>
          <p:cNvPr id="32" name="Title Placeholder 1"/>
          <p:cNvSpPr>
            <a:spLocks noGrp="1"/>
          </p:cNvSpPr>
          <p:nvPr>
            <p:ph type="title" hasCustomPrompt="1"/>
          </p:nvPr>
        </p:nvSpPr>
        <p:spPr>
          <a:xfrm>
            <a:off x="846389" y="4046188"/>
            <a:ext cx="10515600" cy="830264"/>
          </a:xfrm>
          <a:prstGeom prst="rect">
            <a:avLst/>
          </a:prstGeom>
        </p:spPr>
        <p:txBody>
          <a:bodyPr vert="horz" lIns="91440" tIns="45720" rIns="91440" bIns="45720" rtlCol="0" anchor="ctr">
            <a:normAutofit/>
          </a:bodyPr>
          <a:lstStyle>
            <a:lvl1pPr algn="ctr">
              <a:defRPr u="sng"/>
            </a:lvl1pPr>
          </a:lstStyle>
          <a:p>
            <a:r>
              <a:rPr lang="en-GB" dirty="0"/>
              <a:t>Sub Title</a:t>
            </a:r>
          </a:p>
        </p:txBody>
      </p:sp>
      <p:sp>
        <p:nvSpPr>
          <p:cNvPr id="17" name="Rectangle 16"/>
          <p:cNvSpPr/>
          <p:nvPr/>
        </p:nvSpPr>
        <p:spPr>
          <a:xfrm>
            <a:off x="0" y="6435719"/>
            <a:ext cx="5253554" cy="369332"/>
          </a:xfrm>
          <a:prstGeom prst="rect">
            <a:avLst/>
          </a:prstGeom>
        </p:spPr>
        <p:txBody>
          <a:bodyPr wrap="none">
            <a:spAutoFit/>
          </a:bodyPr>
          <a:lstStyle/>
          <a:p>
            <a:pPr algn="l"/>
            <a:r>
              <a:rPr lang="en-GB" sz="1800" b="1" dirty="0">
                <a:solidFill>
                  <a:schemeClr val="bg1"/>
                </a:solidFill>
                <a:latin typeface="Square721 BT" panose="020B0504020202060204" pitchFamily="34" charset="0"/>
              </a:rPr>
              <a:t>Be Happy, Be Ambitious, Make</a:t>
            </a:r>
            <a:r>
              <a:rPr lang="en-GB" sz="1800" b="1" baseline="0" dirty="0">
                <a:solidFill>
                  <a:schemeClr val="bg1"/>
                </a:solidFill>
                <a:latin typeface="Square721 BT" panose="020B0504020202060204" pitchFamily="34" charset="0"/>
              </a:rPr>
              <a:t> a Difference</a:t>
            </a:r>
            <a:endParaRPr lang="en-GB" sz="1800" b="1" dirty="0">
              <a:solidFill>
                <a:schemeClr val="bg1"/>
              </a:solidFill>
              <a:latin typeface="Square721 BT" panose="020B0504020202060204" pitchFamily="34" charset="0"/>
            </a:endParaRPr>
          </a:p>
        </p:txBody>
      </p:sp>
    </p:spTree>
    <p:extLst>
      <p:ext uri="{BB962C8B-B14F-4D97-AF65-F5344CB8AC3E}">
        <p14:creationId xmlns:p14="http://schemas.microsoft.com/office/powerpoint/2010/main" val="61933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152026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2983031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57A1-5B12-4E4F-BA74-99BEBA3344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E5ECBD-C767-4507-AC02-43178FF28B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FAFE0AC-3836-40A2-B4CA-9856D9744006}"/>
              </a:ext>
            </a:extLst>
          </p:cNvPr>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a:extLst>
              <a:ext uri="{FF2B5EF4-FFF2-40B4-BE49-F238E27FC236}">
                <a16:creationId xmlns:a16="http://schemas.microsoft.com/office/drawing/2014/main" id="{8F55F0A7-F675-464A-8C55-76527567C5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B129BB-6541-4EAA-A143-61C8685C3481}"/>
              </a:ext>
            </a:extLst>
          </p:cNvPr>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41094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0425"/>
            <a:ext cx="10515600" cy="830264"/>
          </a:xfrm>
        </p:spPr>
        <p:txBody>
          <a:bodyPr/>
          <a:lstStyle>
            <a:lvl1pPr>
              <a:defRPr b="1" u="none"/>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7" name="Date Placeholder 3"/>
          <p:cNvSpPr txBox="1">
            <a:spLocks/>
          </p:cNvSpPr>
          <p:nvPr/>
        </p:nvSpPr>
        <p:spPr>
          <a:xfrm>
            <a:off x="10141803" y="6311899"/>
            <a:ext cx="1979077" cy="501650"/>
          </a:xfrm>
          <a:prstGeom prst="rect">
            <a:avLst/>
          </a:prstGeom>
        </p:spPr>
        <p:txBody>
          <a:bodyPr vert="horz" lIns="91440" tIns="45720" rIns="91440" bIns="45720" rtlCol="0" anchor="ctr"/>
          <a:lstStyle>
            <a:defPPr>
              <a:defRPr lang="en-US"/>
            </a:defPPr>
            <a:lvl1pPr marL="0" algn="ctr" defTabSz="914400" rtl="0" eaLnBrk="1" latinLnBrk="0" hangingPunct="1">
              <a:defRPr sz="1800" b="1" kern="1200">
                <a:solidFill>
                  <a:schemeClr val="bg1"/>
                </a:solidFill>
                <a:latin typeface="Square721 BT" panose="020B050402020206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D8C8EDE-E4AB-4184-AE8B-5DAA72AFC306}" type="datetimeFigureOut">
              <a:rPr lang="en-GB" smtClean="0">
                <a:solidFill>
                  <a:schemeClr val="tx1"/>
                </a:solidFill>
              </a:rPr>
              <a:pPr/>
              <a:t>24/08/2022</a:t>
            </a:fld>
            <a:endParaRPr lang="en-GB" dirty="0">
              <a:solidFill>
                <a:schemeClr val="tx1"/>
              </a:solidFill>
            </a:endParaRPr>
          </a:p>
        </p:txBody>
      </p:sp>
    </p:spTree>
    <p:extLst>
      <p:ext uri="{BB962C8B-B14F-4D97-AF65-F5344CB8AC3E}">
        <p14:creationId xmlns:p14="http://schemas.microsoft.com/office/powerpoint/2010/main" val="987592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ctr"/>
          <a:lstStyle>
            <a:lvl1pPr>
              <a:defRPr sz="6000" u="sng"/>
            </a:lvl1pPr>
          </a:lstStyle>
          <a:p>
            <a:r>
              <a:rPr lang="en-US"/>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492D24-95DC-459D-BCBF-40A5B13297CA}" type="datetimeFigureOut">
              <a:rPr lang="en-GB" smtClean="0"/>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192850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420462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6492D24-95DC-459D-BCBF-40A5B13297CA}" type="datetimeFigureOut">
              <a:rPr lang="en-GB" smtClean="0"/>
              <a:t>24/08/2022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44550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6492D24-95DC-459D-BCBF-40A5B13297CA}" type="datetimeFigureOut">
              <a:rPr lang="en-GB" smtClean="0"/>
              <a:t>24/08/2022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96779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92D24-95DC-459D-BCBF-40A5B13297CA}" type="datetimeFigureOut">
              <a:rPr lang="en-GB" smtClean="0"/>
              <a:t>24/08/2022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134344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949002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492D24-95DC-459D-BCBF-40A5B13297CA}" type="datetimeFigureOut">
              <a:rPr lang="en-GB" smtClean="0"/>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650D6B-A2EF-421D-9897-B3DE71D1AE66}" type="slidenum">
              <a:rPr lang="en-GB" smtClean="0"/>
              <a:t>‹#›</a:t>
            </a:fld>
            <a:endParaRPr lang="en-GB"/>
          </a:p>
        </p:txBody>
      </p:sp>
    </p:spTree>
    <p:extLst>
      <p:ext uri="{BB962C8B-B14F-4D97-AF65-F5344CB8AC3E}">
        <p14:creationId xmlns:p14="http://schemas.microsoft.com/office/powerpoint/2010/main" val="3280518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0424"/>
            <a:ext cx="10515600" cy="830264"/>
          </a:xfrm>
          <a:prstGeom prst="rect">
            <a:avLst/>
          </a:prstGeom>
        </p:spPr>
        <p:txBody>
          <a:bodyPr vert="horz" lIns="91440" tIns="45720" rIns="91440" bIns="45720" rtlCol="0" anchor="ctr">
            <a:normAutofit/>
          </a:bodyPr>
          <a:lstStyle/>
          <a:p>
            <a:r>
              <a:rPr lang="en-GB" dirty="0"/>
              <a:t>Title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92D24-95DC-459D-BCBF-40A5B13297CA}" type="datetimeFigureOut">
              <a:rPr lang="en-GB" smtClean="0"/>
              <a:t>24/08/2022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50D6B-A2EF-421D-9897-B3DE71D1AE66}" type="slidenum">
              <a:rPr lang="en-GB" smtClean="0"/>
              <a:t>‹#›</a:t>
            </a:fld>
            <a:endParaRPr lang="en-GB"/>
          </a:p>
        </p:txBody>
      </p:sp>
      <p:sp>
        <p:nvSpPr>
          <p:cNvPr id="7" name="Rectangle 6"/>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11716150" y="579983"/>
            <a:ext cx="260654" cy="273069"/>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5" name="Oval 14"/>
          <p:cNvSpPr/>
          <p:nvPr/>
        </p:nvSpPr>
        <p:spPr>
          <a:xfrm>
            <a:off x="10847346" y="209901"/>
            <a:ext cx="193827" cy="18949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6" name="Oval 15"/>
          <p:cNvSpPr/>
          <p:nvPr/>
        </p:nvSpPr>
        <p:spPr>
          <a:xfrm>
            <a:off x="11191687" y="120266"/>
            <a:ext cx="193827" cy="18949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7" name="Oval 16"/>
          <p:cNvSpPr/>
          <p:nvPr/>
        </p:nvSpPr>
        <p:spPr>
          <a:xfrm>
            <a:off x="11536028" y="249815"/>
            <a:ext cx="222481" cy="227382"/>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8" name="Oval 17"/>
          <p:cNvSpPr/>
          <p:nvPr/>
        </p:nvSpPr>
        <p:spPr>
          <a:xfrm>
            <a:off x="11774915" y="982101"/>
            <a:ext cx="284508" cy="271365"/>
          </a:xfrm>
          <a:prstGeom prst="ellipse">
            <a:avLst/>
          </a:prstGeom>
          <a:solidFill>
            <a:srgbClr val="FF0000"/>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Tree>
    <p:extLst>
      <p:ext uri="{BB962C8B-B14F-4D97-AF65-F5344CB8AC3E}">
        <p14:creationId xmlns:p14="http://schemas.microsoft.com/office/powerpoint/2010/main" val="2449234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4400" b="1" kern="1200">
          <a:solidFill>
            <a:schemeClr val="tx1"/>
          </a:solidFill>
          <a:latin typeface="Square721 BT" panose="020B050402020206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ov.uk/1619-bursary-fun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mailto:HHall@cityleicester.leicester.sch.uk"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855F-54D3-4556-BA18-19344D5C6EA5}"/>
              </a:ext>
            </a:extLst>
          </p:cNvPr>
          <p:cNvSpPr>
            <a:spLocks noGrp="1"/>
          </p:cNvSpPr>
          <p:nvPr>
            <p:ph type="ctrTitle"/>
          </p:nvPr>
        </p:nvSpPr>
        <p:spPr>
          <a:xfrm>
            <a:off x="1040234" y="116523"/>
            <a:ext cx="9627765" cy="1783397"/>
          </a:xfrm>
        </p:spPr>
        <p:txBody>
          <a:bodyPr>
            <a:normAutofit/>
          </a:bodyPr>
          <a:lstStyle/>
          <a:p>
            <a:pPr algn="l"/>
            <a:r>
              <a:rPr lang="en-GB" sz="5000" dirty="0"/>
              <a:t>Bursary</a:t>
            </a:r>
          </a:p>
        </p:txBody>
      </p:sp>
      <p:sp>
        <p:nvSpPr>
          <p:cNvPr id="3" name="Subtitle 2">
            <a:extLst>
              <a:ext uri="{FF2B5EF4-FFF2-40B4-BE49-F238E27FC236}">
                <a16:creationId xmlns:a16="http://schemas.microsoft.com/office/drawing/2014/main" id="{076BC28A-B5A3-4C7E-BEDB-8CF457E1C676}"/>
              </a:ext>
            </a:extLst>
          </p:cNvPr>
          <p:cNvSpPr>
            <a:spLocks noGrp="1"/>
          </p:cNvSpPr>
          <p:nvPr>
            <p:ph type="subTitle" idx="1"/>
          </p:nvPr>
        </p:nvSpPr>
        <p:spPr>
          <a:xfrm>
            <a:off x="1040235" y="2239860"/>
            <a:ext cx="10083566" cy="3683419"/>
          </a:xfrm>
        </p:spPr>
        <p:txBody>
          <a:bodyPr>
            <a:normAutofit/>
          </a:bodyPr>
          <a:lstStyle/>
          <a:p>
            <a:pPr algn="l"/>
            <a:r>
              <a:rPr lang="en-GB" sz="2800" dirty="0"/>
              <a:t>Bursary is a system that offers financial support to help students overcome financial barriers to their education.</a:t>
            </a:r>
          </a:p>
          <a:p>
            <a:pPr algn="l"/>
            <a:endParaRPr lang="en-GB" sz="2800" dirty="0"/>
          </a:p>
          <a:p>
            <a:pPr algn="l"/>
            <a:r>
              <a:rPr lang="en-GB" sz="2800" dirty="0"/>
              <a:t>The college receives a sum of money from the Government for us to use within the guidelines set, the link below has more information about these guidelines and rules we have to follow.</a:t>
            </a:r>
          </a:p>
          <a:p>
            <a:endParaRPr lang="en-GB" sz="2800" dirty="0"/>
          </a:p>
          <a:p>
            <a:r>
              <a:rPr lang="en-GB" sz="2800" dirty="0">
                <a:hlinkClick r:id="rId2"/>
              </a:rPr>
              <a:t>https://www.gov.uk/1619-bursary-fund</a:t>
            </a:r>
            <a:r>
              <a:rPr lang="en-GB" sz="2800" dirty="0"/>
              <a:t> </a:t>
            </a:r>
          </a:p>
          <a:p>
            <a:pPr algn="l"/>
            <a:endParaRPr lang="en-GB" sz="2800" dirty="0"/>
          </a:p>
        </p:txBody>
      </p:sp>
    </p:spTree>
    <p:extLst>
      <p:ext uri="{BB962C8B-B14F-4D97-AF65-F5344CB8AC3E}">
        <p14:creationId xmlns:p14="http://schemas.microsoft.com/office/powerpoint/2010/main" val="196992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12094-E86F-4BB4-A049-7A35F9DCA6BB}"/>
              </a:ext>
            </a:extLst>
          </p:cNvPr>
          <p:cNvSpPr>
            <a:spLocks noGrp="1"/>
          </p:cNvSpPr>
          <p:nvPr>
            <p:ph type="ctrTitle"/>
          </p:nvPr>
        </p:nvSpPr>
        <p:spPr>
          <a:xfrm>
            <a:off x="989900" y="342187"/>
            <a:ext cx="9376095" cy="2107398"/>
          </a:xfrm>
        </p:spPr>
        <p:txBody>
          <a:bodyPr>
            <a:normAutofit/>
          </a:bodyPr>
          <a:lstStyle/>
          <a:p>
            <a:pPr algn="l"/>
            <a:r>
              <a:rPr lang="en-GB" sz="5000" dirty="0"/>
              <a:t>What help can I expect from bursary?</a:t>
            </a:r>
          </a:p>
        </p:txBody>
      </p:sp>
      <p:sp>
        <p:nvSpPr>
          <p:cNvPr id="3" name="Subtitle 2">
            <a:extLst>
              <a:ext uri="{FF2B5EF4-FFF2-40B4-BE49-F238E27FC236}">
                <a16:creationId xmlns:a16="http://schemas.microsoft.com/office/drawing/2014/main" id="{83D492F0-4091-4F13-9614-9E77B0587D74}"/>
              </a:ext>
            </a:extLst>
          </p:cNvPr>
          <p:cNvSpPr>
            <a:spLocks noGrp="1"/>
          </p:cNvSpPr>
          <p:nvPr>
            <p:ph type="subTitle" idx="1"/>
          </p:nvPr>
        </p:nvSpPr>
        <p:spPr>
          <a:xfrm>
            <a:off x="989901" y="2870200"/>
            <a:ext cx="9678099" cy="2387600"/>
          </a:xfrm>
        </p:spPr>
        <p:txBody>
          <a:bodyPr>
            <a:normAutofit fontScale="92500" lnSpcReduction="20000"/>
          </a:bodyPr>
          <a:lstStyle/>
          <a:p>
            <a:pPr algn="l" defTabSz="790232">
              <a:lnSpc>
                <a:spcPct val="100000"/>
              </a:lnSpc>
              <a:spcBef>
                <a:spcPts val="0"/>
              </a:spcBef>
            </a:pPr>
            <a:r>
              <a:rPr lang="en-GB" sz="2800" dirty="0"/>
              <a:t>You can hand in receipts and receive a refund for anything you buy relating to college, such as text books, school trip costs, Uni open day transport, pens, folders etc.</a:t>
            </a:r>
          </a:p>
          <a:p>
            <a:pPr algn="l" defTabSz="790232">
              <a:lnSpc>
                <a:spcPct val="100000"/>
              </a:lnSpc>
              <a:spcBef>
                <a:spcPts val="0"/>
              </a:spcBef>
            </a:pPr>
            <a:endParaRPr lang="en-GB" sz="2800" dirty="0"/>
          </a:p>
          <a:p>
            <a:pPr algn="l" defTabSz="790232">
              <a:lnSpc>
                <a:spcPct val="100000"/>
              </a:lnSpc>
              <a:spcBef>
                <a:spcPts val="0"/>
              </a:spcBef>
            </a:pPr>
            <a:r>
              <a:rPr lang="en-GB" sz="2800" dirty="0"/>
              <a:t>Support with bus travel is available only if you live more than 2 miles away from college, and is only available on weekly, monthly or 3 monthly bus passes, not individual bus tickets or annual bus passes.</a:t>
            </a:r>
          </a:p>
          <a:p>
            <a:endParaRPr lang="en-GB" dirty="0"/>
          </a:p>
        </p:txBody>
      </p:sp>
    </p:spTree>
    <p:extLst>
      <p:ext uri="{BB962C8B-B14F-4D97-AF65-F5344CB8AC3E}">
        <p14:creationId xmlns:p14="http://schemas.microsoft.com/office/powerpoint/2010/main" val="332731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FB15-D078-4934-ADDB-7C9D1309CDCE}"/>
              </a:ext>
            </a:extLst>
          </p:cNvPr>
          <p:cNvSpPr>
            <a:spLocks noGrp="1"/>
          </p:cNvSpPr>
          <p:nvPr>
            <p:ph type="ctrTitle"/>
          </p:nvPr>
        </p:nvSpPr>
        <p:spPr>
          <a:xfrm>
            <a:off x="1040235" y="1013306"/>
            <a:ext cx="10486238" cy="983274"/>
          </a:xfrm>
        </p:spPr>
        <p:txBody>
          <a:bodyPr>
            <a:noAutofit/>
          </a:bodyPr>
          <a:lstStyle/>
          <a:p>
            <a:pPr algn="l"/>
            <a:r>
              <a:rPr lang="en-GB" sz="5000" dirty="0"/>
              <a:t>How to claim from Bursary</a:t>
            </a:r>
          </a:p>
        </p:txBody>
      </p:sp>
      <p:sp>
        <p:nvSpPr>
          <p:cNvPr id="3" name="Subtitle 2">
            <a:extLst>
              <a:ext uri="{FF2B5EF4-FFF2-40B4-BE49-F238E27FC236}">
                <a16:creationId xmlns:a16="http://schemas.microsoft.com/office/drawing/2014/main" id="{4A7D7F76-DE72-4478-8BAC-380156B11D11}"/>
              </a:ext>
            </a:extLst>
          </p:cNvPr>
          <p:cNvSpPr>
            <a:spLocks noGrp="1"/>
          </p:cNvSpPr>
          <p:nvPr>
            <p:ph type="subTitle" idx="1"/>
          </p:nvPr>
        </p:nvSpPr>
        <p:spPr>
          <a:xfrm>
            <a:off x="1040235" y="2399250"/>
            <a:ext cx="9227890" cy="3036815"/>
          </a:xfrm>
        </p:spPr>
        <p:txBody>
          <a:bodyPr>
            <a:normAutofit/>
          </a:bodyPr>
          <a:lstStyle/>
          <a:p>
            <a:pPr algn="l"/>
            <a:r>
              <a:rPr lang="en-GB" sz="2600" dirty="0"/>
              <a:t>If you were entitled to free school meals last year, or you think you are entitled to free school meals now, you will need to contact Leicester City Council after you enrol with us after the summer holidays. The Council then contact to college to let us know you are eligible.</a:t>
            </a:r>
          </a:p>
          <a:p>
            <a:pPr algn="l"/>
            <a:endParaRPr lang="en-GB" sz="2600" dirty="0"/>
          </a:p>
          <a:p>
            <a:pPr algn="l"/>
            <a:r>
              <a:rPr lang="en-GB" sz="2600" dirty="0"/>
              <a:t>0116 4541009 or https://freeschoolmeals.leicester.gov.uk/</a:t>
            </a:r>
          </a:p>
          <a:p>
            <a:endParaRPr lang="en-GB" dirty="0"/>
          </a:p>
        </p:txBody>
      </p:sp>
    </p:spTree>
    <p:extLst>
      <p:ext uri="{BB962C8B-B14F-4D97-AF65-F5344CB8AC3E}">
        <p14:creationId xmlns:p14="http://schemas.microsoft.com/office/powerpoint/2010/main" val="397077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571A249-73AF-4B7D-BAAA-F6D59864C88C}"/>
              </a:ext>
            </a:extLst>
          </p:cNvPr>
          <p:cNvSpPr>
            <a:spLocks noGrp="1"/>
          </p:cNvSpPr>
          <p:nvPr>
            <p:ph type="subTitle" idx="1"/>
          </p:nvPr>
        </p:nvSpPr>
        <p:spPr>
          <a:xfrm>
            <a:off x="1082180" y="1652630"/>
            <a:ext cx="9286612" cy="1091327"/>
          </a:xfrm>
        </p:spPr>
        <p:txBody>
          <a:bodyPr>
            <a:normAutofit lnSpcReduction="10000"/>
          </a:bodyPr>
          <a:lstStyle/>
          <a:p>
            <a:pPr algn="l"/>
            <a:r>
              <a:rPr lang="en-GB" sz="2600" dirty="0"/>
              <a:t>If your household income is below £25,000, but you are not in receipt of free school meals, you are also able to claim from the bursary fund.</a:t>
            </a:r>
          </a:p>
          <a:p>
            <a:pPr algn="l"/>
            <a:endParaRPr lang="en-GB" sz="2600" dirty="0"/>
          </a:p>
        </p:txBody>
      </p:sp>
      <p:sp>
        <p:nvSpPr>
          <p:cNvPr id="5" name="TextBox 4">
            <a:extLst>
              <a:ext uri="{FF2B5EF4-FFF2-40B4-BE49-F238E27FC236}">
                <a16:creationId xmlns:a16="http://schemas.microsoft.com/office/drawing/2014/main" id="{87B582A2-E4D6-483C-9C8A-264FF88D3B2D}"/>
              </a:ext>
            </a:extLst>
          </p:cNvPr>
          <p:cNvSpPr txBox="1"/>
          <p:nvPr/>
        </p:nvSpPr>
        <p:spPr>
          <a:xfrm>
            <a:off x="1082179" y="2860646"/>
            <a:ext cx="8867163" cy="1292662"/>
          </a:xfrm>
          <a:prstGeom prst="rect">
            <a:avLst/>
          </a:prstGeom>
          <a:noFill/>
        </p:spPr>
        <p:txBody>
          <a:bodyPr wrap="square" rtlCol="0">
            <a:spAutoFit/>
          </a:bodyPr>
          <a:lstStyle/>
          <a:p>
            <a:r>
              <a:rPr lang="en-GB" sz="2600" dirty="0"/>
              <a:t>If you are in Care, recently left Care or claim benefits in your own right you may be able to claim from the Vulnerable Bursary, speak to Helen about this.</a:t>
            </a:r>
          </a:p>
        </p:txBody>
      </p:sp>
      <p:sp>
        <p:nvSpPr>
          <p:cNvPr id="6" name="TextBox 5">
            <a:extLst>
              <a:ext uri="{FF2B5EF4-FFF2-40B4-BE49-F238E27FC236}">
                <a16:creationId xmlns:a16="http://schemas.microsoft.com/office/drawing/2014/main" id="{CDDFEE17-19E0-4D00-9ACD-C9C0E49D1BB9}"/>
              </a:ext>
            </a:extLst>
          </p:cNvPr>
          <p:cNvSpPr txBox="1"/>
          <p:nvPr/>
        </p:nvSpPr>
        <p:spPr>
          <a:xfrm>
            <a:off x="1082180" y="4475527"/>
            <a:ext cx="8867163" cy="1292662"/>
          </a:xfrm>
          <a:prstGeom prst="rect">
            <a:avLst/>
          </a:prstGeom>
          <a:noFill/>
        </p:spPr>
        <p:txBody>
          <a:bodyPr wrap="square" rtlCol="0">
            <a:spAutoFit/>
          </a:bodyPr>
          <a:lstStyle/>
          <a:p>
            <a:pPr lvl="0" eaLnBrk="0" fontAlgn="base" hangingPunct="0">
              <a:spcBef>
                <a:spcPct val="0"/>
              </a:spcBef>
              <a:spcAft>
                <a:spcPct val="0"/>
              </a:spcAft>
            </a:pPr>
            <a:r>
              <a:rPr lang="en-GB" sz="2600" dirty="0"/>
              <a:t>If your household is in receipt of different benefits to those listed on the application form or if you have any other considerations, please also speak to Helen.</a:t>
            </a:r>
            <a:endParaRPr lang="en-US" altLang="en-US" sz="2600" dirty="0"/>
          </a:p>
        </p:txBody>
      </p:sp>
    </p:spTree>
    <p:extLst>
      <p:ext uri="{BB962C8B-B14F-4D97-AF65-F5344CB8AC3E}">
        <p14:creationId xmlns:p14="http://schemas.microsoft.com/office/powerpoint/2010/main" val="116321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3D620-5011-4DFC-BC21-DF5FAC7DD5F3}"/>
              </a:ext>
            </a:extLst>
          </p:cNvPr>
          <p:cNvSpPr>
            <a:spLocks noGrp="1"/>
          </p:cNvSpPr>
          <p:nvPr>
            <p:ph type="ctrTitle"/>
          </p:nvPr>
        </p:nvSpPr>
        <p:spPr>
          <a:xfrm>
            <a:off x="1157681" y="989901"/>
            <a:ext cx="9510319" cy="830510"/>
          </a:xfrm>
        </p:spPr>
        <p:txBody>
          <a:bodyPr>
            <a:normAutofit/>
          </a:bodyPr>
          <a:lstStyle/>
          <a:p>
            <a:pPr algn="l"/>
            <a:r>
              <a:rPr lang="en-GB" sz="5000" dirty="0"/>
              <a:t>Next steps</a:t>
            </a:r>
          </a:p>
        </p:txBody>
      </p:sp>
      <p:sp>
        <p:nvSpPr>
          <p:cNvPr id="3" name="Subtitle 2">
            <a:extLst>
              <a:ext uri="{FF2B5EF4-FFF2-40B4-BE49-F238E27FC236}">
                <a16:creationId xmlns:a16="http://schemas.microsoft.com/office/drawing/2014/main" id="{F3820EFE-55BD-48CC-81F1-178EA28780D5}"/>
              </a:ext>
            </a:extLst>
          </p:cNvPr>
          <p:cNvSpPr>
            <a:spLocks noGrp="1"/>
          </p:cNvSpPr>
          <p:nvPr>
            <p:ph type="subTitle" idx="1"/>
          </p:nvPr>
        </p:nvSpPr>
        <p:spPr>
          <a:xfrm>
            <a:off x="1157681" y="2265027"/>
            <a:ext cx="9135611" cy="830510"/>
          </a:xfrm>
        </p:spPr>
        <p:txBody>
          <a:bodyPr>
            <a:normAutofit/>
          </a:bodyPr>
          <a:lstStyle/>
          <a:p>
            <a:pPr algn="l"/>
            <a:r>
              <a:rPr lang="en-GB" sz="2600" dirty="0"/>
              <a:t>You will need to have a bank account in your own name to be able to receive the refunds.</a:t>
            </a:r>
          </a:p>
          <a:p>
            <a:pPr algn="l"/>
            <a:endParaRPr lang="en-GB" sz="2600" dirty="0"/>
          </a:p>
          <a:p>
            <a:pPr algn="l"/>
            <a:endParaRPr lang="en-GB" dirty="0"/>
          </a:p>
          <a:p>
            <a:pPr algn="l"/>
            <a:endParaRPr lang="en-GB" dirty="0"/>
          </a:p>
          <a:p>
            <a:pPr algn="l"/>
            <a:endParaRPr lang="en-GB" dirty="0"/>
          </a:p>
        </p:txBody>
      </p:sp>
      <p:sp>
        <p:nvSpPr>
          <p:cNvPr id="4" name="TextBox 3">
            <a:extLst>
              <a:ext uri="{FF2B5EF4-FFF2-40B4-BE49-F238E27FC236}">
                <a16:creationId xmlns:a16="http://schemas.microsoft.com/office/drawing/2014/main" id="{73024F93-5296-4DA2-B13A-50F0269D83A0}"/>
              </a:ext>
            </a:extLst>
          </p:cNvPr>
          <p:cNvSpPr txBox="1"/>
          <p:nvPr/>
        </p:nvSpPr>
        <p:spPr>
          <a:xfrm>
            <a:off x="1157681" y="3429000"/>
            <a:ext cx="9605394" cy="2092881"/>
          </a:xfrm>
          <a:prstGeom prst="rect">
            <a:avLst/>
          </a:prstGeom>
          <a:noFill/>
        </p:spPr>
        <p:txBody>
          <a:bodyPr wrap="square" rtlCol="0">
            <a:spAutoFit/>
          </a:bodyPr>
          <a:lstStyle/>
          <a:p>
            <a:r>
              <a:rPr lang="en-GB" sz="2600" dirty="0"/>
              <a:t>If your household income is below £25,000 have the latest Working Family Tax Credit information, or the past 3 months of Universal Tax Credit statements ready. You will need to provide the originals of these forms. If your household does not receive these benefits please look at the application form for other documents I can accept.</a:t>
            </a:r>
          </a:p>
        </p:txBody>
      </p:sp>
    </p:spTree>
    <p:extLst>
      <p:ext uri="{BB962C8B-B14F-4D97-AF65-F5344CB8AC3E}">
        <p14:creationId xmlns:p14="http://schemas.microsoft.com/office/powerpoint/2010/main" val="1918741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14ACFAE-9FA9-4E22-A2A2-F5BF5BDC21E7}"/>
              </a:ext>
            </a:extLst>
          </p:cNvPr>
          <p:cNvSpPr>
            <a:spLocks noGrp="1"/>
          </p:cNvSpPr>
          <p:nvPr>
            <p:ph type="subTitle" idx="1"/>
          </p:nvPr>
        </p:nvSpPr>
        <p:spPr>
          <a:xfrm>
            <a:off x="1138107" y="1510019"/>
            <a:ext cx="9146796" cy="1098958"/>
          </a:xfrm>
        </p:spPr>
        <p:txBody>
          <a:bodyPr/>
          <a:lstStyle/>
          <a:p>
            <a:pPr algn="l"/>
            <a:r>
              <a:rPr lang="en-GB" sz="2600" dirty="0"/>
              <a:t>Collect an application form when you start with us, a link to the application form will be available on the website for reference.</a:t>
            </a:r>
          </a:p>
          <a:p>
            <a:endParaRPr lang="en-GB" dirty="0"/>
          </a:p>
        </p:txBody>
      </p:sp>
      <p:sp>
        <p:nvSpPr>
          <p:cNvPr id="4" name="TextBox 3">
            <a:extLst>
              <a:ext uri="{FF2B5EF4-FFF2-40B4-BE49-F238E27FC236}">
                <a16:creationId xmlns:a16="http://schemas.microsoft.com/office/drawing/2014/main" id="{F6F27A1C-5E11-4923-AF1B-1CCE5286EE7C}"/>
              </a:ext>
            </a:extLst>
          </p:cNvPr>
          <p:cNvSpPr txBox="1"/>
          <p:nvPr/>
        </p:nvSpPr>
        <p:spPr>
          <a:xfrm>
            <a:off x="1138107" y="2718034"/>
            <a:ext cx="9750803" cy="1292662"/>
          </a:xfrm>
          <a:prstGeom prst="rect">
            <a:avLst/>
          </a:prstGeom>
          <a:noFill/>
        </p:spPr>
        <p:txBody>
          <a:bodyPr wrap="square" rtlCol="0">
            <a:spAutoFit/>
          </a:bodyPr>
          <a:lstStyle/>
          <a:p>
            <a:r>
              <a:rPr lang="en-GB" sz="2600" dirty="0"/>
              <a:t>Please be aware that any repayments are dependent on your attendance and behaviour, this is looked at for every claim you submit. You may not receive your refund or may only get a partial payment.</a:t>
            </a:r>
          </a:p>
        </p:txBody>
      </p:sp>
      <p:sp>
        <p:nvSpPr>
          <p:cNvPr id="6" name="TextBox 5">
            <a:extLst>
              <a:ext uri="{FF2B5EF4-FFF2-40B4-BE49-F238E27FC236}">
                <a16:creationId xmlns:a16="http://schemas.microsoft.com/office/drawing/2014/main" id="{CB8CB626-BFF9-4E40-9BC8-90F83BAC251E}"/>
              </a:ext>
            </a:extLst>
          </p:cNvPr>
          <p:cNvSpPr txBox="1"/>
          <p:nvPr/>
        </p:nvSpPr>
        <p:spPr>
          <a:xfrm>
            <a:off x="1138107" y="4538443"/>
            <a:ext cx="9328557" cy="892552"/>
          </a:xfrm>
          <a:prstGeom prst="rect">
            <a:avLst/>
          </a:prstGeom>
          <a:noFill/>
        </p:spPr>
        <p:txBody>
          <a:bodyPr wrap="square" rtlCol="0">
            <a:spAutoFit/>
          </a:bodyPr>
          <a:lstStyle/>
          <a:p>
            <a:r>
              <a:rPr lang="en-GB" sz="2600" dirty="0"/>
              <a:t>If you have any questions please email Helen </a:t>
            </a:r>
            <a:r>
              <a:rPr lang="en-GB" sz="2600" dirty="0">
                <a:hlinkClick r:id="rId2"/>
              </a:rPr>
              <a:t>HHall@cityleicester.leicester.sch.uk</a:t>
            </a:r>
            <a:r>
              <a:rPr lang="en-GB" sz="2600" dirty="0"/>
              <a:t> </a:t>
            </a:r>
          </a:p>
        </p:txBody>
      </p:sp>
    </p:spTree>
    <p:extLst>
      <p:ext uri="{BB962C8B-B14F-4D97-AF65-F5344CB8AC3E}">
        <p14:creationId xmlns:p14="http://schemas.microsoft.com/office/powerpoint/2010/main" val="4013289574"/>
      </p:ext>
    </p:extLst>
  </p:cSld>
  <p:clrMapOvr>
    <a:masterClrMapping/>
  </p:clrMapOvr>
</p:sld>
</file>

<file path=ppt/theme/theme1.xml><?xml version="1.0" encoding="utf-8"?>
<a:theme xmlns:a="http://schemas.openxmlformats.org/drawingml/2006/main" name="TCOL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COLC" id="{C8CD5808-82A9-4ED0-8511-7472212859F4}" vid="{5991344F-714F-4A5A-966D-F65E10C3C59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5" ma:contentTypeDescription="Create a new document." ma:contentTypeScope="" ma:versionID="84470bc589e0649a5f5b9bf48bf8ddbe">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4d4f043df170bbf55d45ef9d9292477d"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CAED9A-5B94-4B33-B575-99C8DF909ADE}">
  <ds:schemaRefs>
    <ds:schemaRef ds:uri="http://schemas.microsoft.com/sharepoint/v3/contenttype/forms"/>
  </ds:schemaRefs>
</ds:datastoreItem>
</file>

<file path=customXml/itemProps2.xml><?xml version="1.0" encoding="utf-8"?>
<ds:datastoreItem xmlns:ds="http://schemas.openxmlformats.org/officeDocument/2006/customXml" ds:itemID="{900531E9-744E-4388-8527-92011C7607A1}">
  <ds:schemaRefs>
    <ds:schemaRef ds:uri="http://purl.org/dc/elements/1.1/"/>
    <ds:schemaRef ds:uri="http://schemas.openxmlformats.org/package/2006/metadata/core-properties"/>
    <ds:schemaRef ds:uri="http://purl.org/dc/terms/"/>
    <ds:schemaRef ds:uri="http://www.w3.org/XML/1998/namespace"/>
    <ds:schemaRef ds:uri="9d96588d-cc8c-429b-b90e-ef5d7b1e9cb0"/>
    <ds:schemaRef ds:uri="http://schemas.microsoft.com/office/2006/documentManagement/types"/>
    <ds:schemaRef ds:uri="http://schemas.microsoft.com/office/2006/metadata/properties"/>
    <ds:schemaRef ds:uri="http://purl.org/dc/dcmitype/"/>
    <ds:schemaRef ds:uri="http://schemas.microsoft.com/office/infopath/2007/PartnerControls"/>
    <ds:schemaRef ds:uri="a9dbd1bd-8d79-41b4-b68c-688ecdd1c2f5"/>
  </ds:schemaRefs>
</ds:datastoreItem>
</file>

<file path=customXml/itemProps3.xml><?xml version="1.0" encoding="utf-8"?>
<ds:datastoreItem xmlns:ds="http://schemas.openxmlformats.org/officeDocument/2006/customXml" ds:itemID="{2014C06F-8CCD-4873-8E76-73D8ED77CF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bd1bd-8d79-41b4-b68c-688ecdd1c2f5"/>
    <ds:schemaRef ds:uri="9d96588d-cc8c-429b-b90e-ef5d7b1e9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TCOLC</Template>
  <TotalTime>1710</TotalTime>
  <Words>478</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Square721 BT</vt:lpstr>
      <vt:lpstr>TCOLC</vt:lpstr>
      <vt:lpstr>Bursary</vt:lpstr>
      <vt:lpstr>What help can I expect from bursary?</vt:lpstr>
      <vt:lpstr>How to claim from Bursary</vt:lpstr>
      <vt:lpstr>PowerPoint Presentation</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Learning Expecations</dc:title>
  <dc:creator>Charlotte Lamont</dc:creator>
  <cp:lastModifiedBy>Aaron</cp:lastModifiedBy>
  <cp:revision>16</cp:revision>
  <dcterms:created xsi:type="dcterms:W3CDTF">2020-09-09T08:55:04Z</dcterms:created>
  <dcterms:modified xsi:type="dcterms:W3CDTF">2022-08-24T08:29:06Z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ies>
</file>