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57" r:id="rId5"/>
    <p:sldId id="358" r:id="rId6"/>
    <p:sldId id="359" r:id="rId7"/>
    <p:sldId id="360" r:id="rId8"/>
    <p:sldId id="361" r:id="rId9"/>
    <p:sldId id="377" r:id="rId10"/>
    <p:sldId id="362" r:id="rId11"/>
    <p:sldId id="363" r:id="rId12"/>
    <p:sldId id="378" r:id="rId13"/>
    <p:sldId id="397" r:id="rId14"/>
    <p:sldId id="398" r:id="rId15"/>
    <p:sldId id="404" r:id="rId16"/>
    <p:sldId id="365" r:id="rId17"/>
    <p:sldId id="403" r:id="rId18"/>
    <p:sldId id="390" r:id="rId19"/>
    <p:sldId id="391" r:id="rId20"/>
    <p:sldId id="400" r:id="rId21"/>
    <p:sldId id="367" r:id="rId22"/>
    <p:sldId id="385" r:id="rId23"/>
    <p:sldId id="371" r:id="rId24"/>
    <p:sldId id="387" r:id="rId25"/>
    <p:sldId id="372" r:id="rId26"/>
    <p:sldId id="373" r:id="rId27"/>
    <p:sldId id="388" r:id="rId28"/>
    <p:sldId id="389" r:id="rId29"/>
    <p:sldId id="375" r:id="rId30"/>
  </p:sldIdLst>
  <p:sldSz cx="9144000" cy="5143500" type="screen16x9"/>
  <p:notesSz cx="6797675" cy="9928225"/>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Ashforth-Shaw" initials="KA" lastIdx="1" clrIdx="0">
    <p:extLst>
      <p:ext uri="{19B8F6BF-5375-455C-9EA6-DF929625EA0E}">
        <p15:presenceInfo xmlns:p15="http://schemas.microsoft.com/office/powerpoint/2012/main" userId="S::K.Shaw@ucas.ac.uk::f322d673-2e7a-4d1a-bbd3-78eb2c199c38" providerId="AD"/>
      </p:ext>
    </p:extLst>
  </p:cmAuthor>
  <p:cmAuthor id="2" name="Samantha Sykes" initials="SS" lastIdx="8" clrIdx="1">
    <p:extLst>
      <p:ext uri="{19B8F6BF-5375-455C-9EA6-DF929625EA0E}">
        <p15:presenceInfo xmlns:p15="http://schemas.microsoft.com/office/powerpoint/2012/main" userId="S::s.sykes@ucas.ac.uk::90c81e61-1625-4134-9dba-bbafe25093fa" providerId="AD"/>
      </p:ext>
    </p:extLst>
  </p:cmAuthor>
  <p:cmAuthor id="3" name="Callie Hawkins" initials="CH" lastIdx="16" clrIdx="2">
    <p:extLst>
      <p:ext uri="{19B8F6BF-5375-455C-9EA6-DF929625EA0E}">
        <p15:presenceInfo xmlns:p15="http://schemas.microsoft.com/office/powerpoint/2012/main" userId="S::C.Hawkins@ucas.ac.uk::868b9dd9-2d15-4c78-b82a-ae33240229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6451"/>
    <a:srgbClr val="1E2834"/>
    <a:srgbClr val="836CD8"/>
    <a:srgbClr val="FBC651"/>
    <a:srgbClr val="5DB88D"/>
    <a:srgbClr val="3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5"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a:latin typeface="+mj-lt"/>
            </a:rPr>
            <a:t>Higher education</a:t>
          </a:r>
          <a:endParaRPr lang="en-GB" sz="1800" b="0" i="0" u="none" strike="noStrike" cap="none" baseline="0" noProof="0" dirty="0">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a:latin typeface="+mj-lt"/>
            </a:rPr>
            <a:t>Apprenticeships</a:t>
          </a:r>
          <a:r>
            <a:rPr lang="en-GB" sz="1800" b="0" cap="none">
              <a:latin typeface="+mj-lt"/>
            </a:rPr>
            <a:t>/ traineeships</a:t>
          </a:r>
          <a:endParaRPr lang="en-GB" sz="1800" b="0" cap="none" dirty="0">
            <a:latin typeface="+mj-lt"/>
          </a:endParaRP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a:latin typeface="+mj-lt"/>
            </a:rPr>
            <a:t>Studying abroad</a:t>
          </a:r>
          <a:endParaRPr lang="en-GB" sz="1800" b="0" cap="none" dirty="0">
            <a:latin typeface="+mj-lt"/>
          </a:endParaRP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a:latin typeface="+mj-lt"/>
            </a:rPr>
            <a:t>Gap year</a:t>
          </a:r>
          <a:endParaRPr lang="en-GB" sz="1800" b="0" dirty="0">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a:latin typeface="+mj-lt"/>
            </a:rPr>
            <a:t>Getting a job</a:t>
          </a:r>
          <a:endParaRPr lang="en-GB" sz="1800" b="0" dirty="0">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C5D053E-F86D-42CA-B50F-35F236E683CE}">
      <dgm:prSet/>
      <dgm:spPr/>
      <dgm:t>
        <a:bodyPr/>
        <a:lstStyle/>
        <a:p>
          <a:pPr>
            <a:defRPr b="1"/>
          </a:pPr>
          <a:r>
            <a:rPr lang="en-US" dirty="0"/>
            <a:t>18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Apply opens for 2022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7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dirty="0"/>
            <a:t>First day UCAS can receive a completed application to process</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dirty="0"/>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dirty="0"/>
            <a:t>January</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End of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r>
            <a:rPr lang="en-GB" sz="1200" b="0" i="0" dirty="0">
              <a:solidFill>
                <a:schemeClr val="bg1"/>
              </a:solidFill>
              <a:latin typeface="+mj-lt"/>
            </a:rPr>
            <a:t>Students register for  a UCAS Hub account</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r>
            <a:rPr lang="en-GB" sz="1200" b="0" dirty="0">
              <a:solidFill>
                <a:schemeClr val="bg1"/>
              </a:solidFill>
              <a:latin typeface="+mj-lt"/>
              <a:cs typeface="Arial" pitchFamily="34" charset="0"/>
            </a:rPr>
            <a:t>Student complete their application – working their way through all sections and send it to their school / college</a:t>
          </a:r>
          <a:endParaRPr lang="en-GB" sz="1200" b="0"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r>
            <a:rPr lang="en-GB" sz="1200" b="0" dirty="0">
              <a:solidFill>
                <a:schemeClr val="bg1"/>
              </a:solidFill>
              <a:latin typeface="+mj-lt"/>
            </a:rPr>
            <a:t>Teachers/advisers review the application and add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r>
            <a:rPr lang="en-GB" sz="1200" b="0" dirty="0">
              <a:solidFill>
                <a:schemeClr val="bg1"/>
              </a:solidFill>
              <a:latin typeface="+mj-lt"/>
            </a:rPr>
            <a:t>Applications are sent to UCAS by the school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r>
            <a:rPr lang="en-GB" sz="1200" b="0" i="0" dirty="0">
              <a:solidFill>
                <a:schemeClr val="bg1"/>
              </a:solidFill>
              <a:latin typeface="+mj-lt"/>
            </a:rPr>
            <a:t>Universities/ colleges make their decisions</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29272">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parent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dirty="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read everything carefully that is sent to them and don’t </a:t>
          </a:r>
          <a:r>
            <a:rPr lang="en-US" sz="1400">
              <a:latin typeface="+mj-lt"/>
            </a:rPr>
            <a:t>book holidays </a:t>
          </a:r>
          <a:r>
            <a:rPr lang="en-US" sz="1400" dirty="0">
              <a:latin typeface="+mj-lt"/>
            </a:rPr>
            <a:t>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Higher education</a:t>
          </a:r>
          <a:endParaRPr lang="en-GB" sz="1800" b="0" i="0" u="none" strike="noStrike" kern="1200" cap="none" baseline="0" noProof="0" dirty="0">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0" kern="1200" cap="none">
              <a:latin typeface="+mj-lt"/>
            </a:rPr>
            <a:t>Apprenticeships</a:t>
          </a:r>
          <a:r>
            <a:rPr lang="en-GB" sz="1800" b="0" kern="1200" cap="none">
              <a:latin typeface="+mj-lt"/>
            </a:rPr>
            <a:t>/ traineeships</a:t>
          </a:r>
          <a:endParaRPr lang="en-GB" sz="1800" b="0" kern="1200" cap="none" dirty="0">
            <a:latin typeface="+mj-lt"/>
          </a:endParaRP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Studying abroad</a:t>
          </a:r>
          <a:endParaRPr lang="en-GB" sz="1800" b="0" kern="1200" cap="none" dirty="0">
            <a:latin typeface="+mj-lt"/>
          </a:endParaRP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Gap year</a:t>
          </a:r>
          <a:endParaRPr lang="en-GB" sz="1800" b="0" kern="1200" dirty="0">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Getting a job</a:t>
          </a:r>
          <a:endParaRPr lang="en-GB" sz="1800" b="0" kern="1200" dirty="0">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18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Undergraduate Apply opens for 2022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7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First day UCAS can receive a completed application to process</a:t>
          </a:r>
          <a:endParaRPr lang="en-US" sz="1100" kern="1200" dirty="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January</a:t>
          </a:r>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End of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428707" y="1201167"/>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1866" y="2166780"/>
          <a:ext cx="1552148" cy="814877"/>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Students register for  a UCAS Hub account</a:t>
          </a:r>
        </a:p>
      </dsp:txBody>
      <dsp:txXfrm>
        <a:off x="1866" y="2166780"/>
        <a:ext cx="1552148" cy="814877"/>
      </dsp:txXfrm>
    </dsp:sp>
    <dsp:sp modelId="{E9A2C174-6753-414D-8E90-1FBFE35C0187}">
      <dsp:nvSpPr>
        <dsp:cNvPr id="0" name=""/>
        <dsp:cNvSpPr/>
      </dsp:nvSpPr>
      <dsp:spPr>
        <a:xfrm>
          <a:off x="2252482" y="1141535"/>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825641" y="1987881"/>
          <a:ext cx="1552148" cy="1053408"/>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cs typeface="Arial" pitchFamily="34" charset="0"/>
            </a:rPr>
            <a:t>Student complete their application – working their way through all sections and send it to their school / college</a:t>
          </a:r>
          <a:endParaRPr lang="en-GB" sz="1200" b="0" kern="1200" dirty="0">
            <a:solidFill>
              <a:schemeClr val="bg1"/>
            </a:solidFill>
            <a:latin typeface="+mj-lt"/>
          </a:endParaRPr>
        </a:p>
      </dsp:txBody>
      <dsp:txXfrm>
        <a:off x="1825641" y="1987881"/>
        <a:ext cx="1552148" cy="1053408"/>
      </dsp:txXfrm>
    </dsp:sp>
    <dsp:sp modelId="{A30E2E11-3A94-40D2-98DC-094E6DF5690D}">
      <dsp:nvSpPr>
        <dsp:cNvPr id="0" name=""/>
        <dsp:cNvSpPr/>
      </dsp:nvSpPr>
      <dsp:spPr>
        <a:xfrm>
          <a:off x="4076256" y="1201167"/>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649415" y="2166780"/>
          <a:ext cx="1552148" cy="814877"/>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Teachers/advisers review the application and add reference and predicted grades</a:t>
          </a:r>
        </a:p>
      </dsp:txBody>
      <dsp:txXfrm>
        <a:off x="3649415" y="2166780"/>
        <a:ext cx="1552148" cy="814877"/>
      </dsp:txXfrm>
    </dsp:sp>
    <dsp:sp modelId="{8575EAAD-FB5D-42A8-833B-B42B551AD81E}">
      <dsp:nvSpPr>
        <dsp:cNvPr id="0" name=""/>
        <dsp:cNvSpPr/>
      </dsp:nvSpPr>
      <dsp:spPr>
        <a:xfrm>
          <a:off x="5900031" y="1201167"/>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73190" y="2166780"/>
          <a:ext cx="1552148" cy="814877"/>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Applications are sent to UCAS by the school on behalf of the student</a:t>
          </a:r>
        </a:p>
      </dsp:txBody>
      <dsp:txXfrm>
        <a:off x="5473190" y="2166780"/>
        <a:ext cx="1552148" cy="814877"/>
      </dsp:txXfrm>
    </dsp:sp>
    <dsp:sp modelId="{AB5DB8CD-4053-491E-8AF5-5F47C3511C01}">
      <dsp:nvSpPr>
        <dsp:cNvPr id="0" name=""/>
        <dsp:cNvSpPr/>
      </dsp:nvSpPr>
      <dsp:spPr>
        <a:xfrm>
          <a:off x="7723805" y="1201167"/>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296964" y="2166780"/>
          <a:ext cx="1552148" cy="814877"/>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Universities/ colleges make their decisions</a:t>
          </a:r>
        </a:p>
      </dsp:txBody>
      <dsp:txXfrm>
        <a:off x="7296964" y="2166780"/>
        <a:ext cx="1552148" cy="814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read everything carefully that is sent to them and don’t </a:t>
          </a:r>
          <a:r>
            <a:rPr lang="en-US" sz="1400" kern="1200">
              <a:latin typeface="+mj-lt"/>
            </a:rPr>
            <a:t>book holidays </a:t>
          </a:r>
          <a:r>
            <a:rPr lang="en-US" sz="1400" kern="1200" dirty="0">
              <a:latin typeface="+mj-lt"/>
            </a:rPr>
            <a:t>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rtl="0">
            <a:lnSpc>
              <a:spcPct val="100000"/>
            </a:lnSpc>
            <a:spcBef>
              <a:spcPct val="0"/>
            </a:spcBef>
            <a:spcAft>
              <a:spcPct val="35000"/>
            </a:spcAft>
            <a:buNone/>
          </a:pPr>
          <a:r>
            <a:rPr lang="en-US" sz="1400" kern="1200" dirty="0">
              <a:latin typeface="+mj-lt"/>
            </a:rPr>
            <a:t>Attend virtual events and open days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parent updates from UCAS and get everything you need to know about the application process direct to your inbox.</a:t>
          </a: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www.ucas.com/parents.</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45659" cy="49813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50438" y="0"/>
            <a:ext cx="2945659" cy="49813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8/24/2022</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422275" y="1241425"/>
            <a:ext cx="5953125" cy="3349625"/>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79768" y="4777957"/>
            <a:ext cx="5438140" cy="3909239"/>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9430086"/>
            <a:ext cx="2945659" cy="498139"/>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50438" y="9430086"/>
            <a:ext cx="2945659" cy="498139"/>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50438" y="9430086"/>
            <a:ext cx="2945659" cy="498139"/>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18</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25</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24 August 2022</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24 August 2022</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24 August 2022</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24 August 2022</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24 August 2022</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24 August 2022</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24 August 2022</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24 August 2022</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24 August 2022</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24 August 2022</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24 August 2022</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24 August 2022</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24 August 2022</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24 August 2022</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24 August 2022</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24 August 2022</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24 August 2022</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24 August 2022</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24 August 2022</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24 August 2022</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24 August 2022</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24 August 2022</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24 August 2022</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24 August 2022</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24 August 2022</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24 August 2022</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24 August 2022</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24 August 2022</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cas.com/chat-to-students" TargetMode="External"/><Relationship Id="rId2" Type="http://schemas.openxmlformats.org/officeDocument/2006/relationships/slideLayout" Target="../slideLayouts/slideLayout39.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hyperlink" Target="https://www.ucas.com/ucas/after-gcses/find-career-ideas/explore-jobs#js=on" TargetMode="External"/><Relationship Id="rId4" Type="http://schemas.openxmlformats.org/officeDocument/2006/relationships/hyperlink" Target="https://www.ucas.com/undergraduate/what-and-where-study/ucas-hub-liv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26.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hyperlink" Target="https://accommodation.ucas.com/" TargetMode="External"/><Relationship Id="rId11" Type="http://schemas.openxmlformats.org/officeDocument/2006/relationships/image" Target="../media/image25.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UCAS/Discovery" TargetMode="Externa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0.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notesSlide" Target="../notesSlides/notesSlide2.xml"/><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slideLayout" Target="../slideLayouts/slideLayout9.xml"/><Relationship Id="rId16" Type="http://schemas.openxmlformats.org/officeDocument/2006/relationships/image" Target="../media/image43.png"/><Relationship Id="rId1" Type="http://schemas.openxmlformats.org/officeDocument/2006/relationships/tags" Target="../tags/tag16.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2.xml"/><Relationship Id="rId1" Type="http://schemas.openxmlformats.org/officeDocument/2006/relationships/tags" Target="../tags/tag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3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tags" Target="../tags/tag19.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38.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1.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apprenticeships-in-the-uk" TargetMode="Externa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hyperlink" Target="https://www.ucas.com/understanding-apprenticeships"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title"/>
          </p:nvPr>
        </p:nvSpPr>
        <p:spPr/>
        <p:txBody>
          <a:bodyPr>
            <a:noAutofit/>
          </a:bodyPr>
          <a:lstStyle/>
          <a:p>
            <a:r>
              <a:rPr lang="en-US" sz="3600" b="1" dirty="0">
                <a:solidFill>
                  <a:schemeClr val="tx1"/>
                </a:solidFill>
              </a:rPr>
              <a:t>Parents’</a:t>
            </a:r>
            <a:br>
              <a:rPr lang="en-US" sz="3600" b="1" dirty="0">
                <a:solidFill>
                  <a:schemeClr val="tx1"/>
                </a:solidFill>
              </a:rPr>
            </a:br>
            <a:r>
              <a:rPr lang="en-US" sz="3600" b="1" dirty="0">
                <a:solidFill>
                  <a:schemeClr val="tx1"/>
                </a:solidFill>
              </a:rPr>
              <a:t>presentation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352217" y="180487"/>
            <a:ext cx="4306869" cy="987423"/>
          </a:xfrm>
        </p:spPr>
        <p:txBody>
          <a:bodyPr>
            <a:normAutofit/>
          </a:bodyPr>
          <a:lstStyle/>
          <a:p>
            <a:pPr lvl="0"/>
            <a:r>
              <a:rPr lang="en-GB" sz="2800" dirty="0"/>
              <a:t>Starting research</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type="body" idx="2"/>
          </p:nvPr>
        </p:nvSpPr>
        <p:spPr>
          <a:xfrm>
            <a:off x="215624" y="1167910"/>
            <a:ext cx="4306869" cy="3635861"/>
          </a:xfrm>
        </p:spPr>
        <p:txBody>
          <a:bodyPr>
            <a:normAutofit fontScale="77500" lnSpcReduction="20000"/>
          </a:bodyPr>
          <a:lstStyle/>
          <a:p>
            <a:pPr marL="114300" lvl="0" defTabSz="914400">
              <a:lnSpc>
                <a:spcPct val="120000"/>
              </a:lnSpc>
              <a:spcBef>
                <a:spcPts val="600"/>
              </a:spcBef>
              <a:spcAft>
                <a:spcPts val="600"/>
              </a:spcAft>
            </a:pPr>
            <a:r>
              <a:rPr lang="en-US" sz="1600" dirty="0">
                <a:latin typeface="+mj-lt"/>
              </a:rPr>
              <a:t>Students should register in UCAS Hub to: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explore careers, subjects, universities and apprenticeships</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find and </a:t>
            </a:r>
            <a:r>
              <a:rPr lang="en-US" sz="1600" dirty="0" err="1">
                <a:latin typeface="+mj-lt"/>
              </a:rPr>
              <a:t>favourite</a:t>
            </a:r>
            <a:r>
              <a:rPr lang="en-US" sz="1600" dirty="0">
                <a:latin typeface="+mj-lt"/>
              </a:rPr>
              <a:t> over 35,000 courses</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search for virtual tours and online events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turn predicted grades into Tariff points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speak to those in the know using </a:t>
            </a:r>
            <a:r>
              <a:rPr lang="en-US" sz="1600" dirty="0">
                <a:latin typeface="+mj-lt"/>
                <a:hlinkClick r:id="rId3"/>
              </a:rPr>
              <a:t>Unibuddy</a:t>
            </a:r>
            <a:endParaRPr lang="en-US" sz="1600" dirty="0">
              <a:latin typeface="+mj-lt"/>
            </a:endParaRP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speak to  </a:t>
            </a:r>
            <a:r>
              <a:rPr lang="en-GB" sz="1600" dirty="0">
                <a:latin typeface="+mj-lt"/>
              </a:rPr>
              <a:t>career, higher education, and application specialists by attending the </a:t>
            </a:r>
            <a:r>
              <a:rPr lang="en-GB" sz="1600" dirty="0">
                <a:latin typeface="+mj-lt"/>
                <a:hlinkClick r:id="rId4"/>
              </a:rPr>
              <a:t>Hub lives</a:t>
            </a:r>
            <a:r>
              <a:rPr lang="en-GB" sz="1600" dirty="0">
                <a:latin typeface="+mj-lt"/>
              </a:rPr>
              <a:t>.</a:t>
            </a:r>
          </a:p>
          <a:p>
            <a:pPr marL="400050" indent="-285750" defTabSz="914400">
              <a:lnSpc>
                <a:spcPct val="120000"/>
              </a:lnSpc>
              <a:spcBef>
                <a:spcPts val="600"/>
              </a:spcBef>
              <a:spcAft>
                <a:spcPts val="600"/>
              </a:spcAft>
              <a:buClr>
                <a:srgbClr val="5DB88D"/>
              </a:buClr>
              <a:buFont typeface="Arial" pitchFamily="34"/>
              <a:buChar char="•"/>
            </a:pPr>
            <a:r>
              <a:rPr lang="en-US" sz="1600" dirty="0"/>
              <a:t>explore </a:t>
            </a:r>
            <a:r>
              <a:rPr lang="en-US" sz="1600" dirty="0">
                <a:hlinkClick r:id="rId5"/>
              </a:rPr>
              <a:t>job profiles</a:t>
            </a:r>
            <a:r>
              <a:rPr lang="en-US" sz="1600" dirty="0"/>
              <a:t> to discover different career roles and pathways.</a:t>
            </a:r>
          </a:p>
          <a:p>
            <a:pPr marL="400050" indent="-285750" defTabSz="914400">
              <a:lnSpc>
                <a:spcPct val="120000"/>
              </a:lnSpc>
              <a:spcBef>
                <a:spcPts val="600"/>
              </a:spcBef>
              <a:spcAft>
                <a:spcPts val="600"/>
              </a:spcAft>
              <a:buClr>
                <a:srgbClr val="5DB88D"/>
              </a:buClr>
              <a:buFont typeface="Arial" pitchFamily="34"/>
              <a:buChar char="•"/>
            </a:pPr>
            <a:r>
              <a:rPr lang="en-US" sz="1600" dirty="0"/>
              <a:t>Start an application for 2022 entry (from May 2021)</a:t>
            </a:r>
            <a:endParaRPr lang="en-US" sz="1100" dirty="0">
              <a:latin typeface="+mj-lt"/>
            </a:endParaRPr>
          </a:p>
          <a:p>
            <a:pPr marL="400050" indent="-285750" defTabSz="914400">
              <a:lnSpc>
                <a:spcPct val="120000"/>
              </a:lnSpc>
              <a:spcBef>
                <a:spcPts val="600"/>
              </a:spcBef>
              <a:spcAft>
                <a:spcPts val="600"/>
              </a:spcAft>
              <a:buClr>
                <a:srgbClr val="5DB88D"/>
              </a:buClr>
              <a:buFont typeface="Arial" pitchFamily="34"/>
              <a:buChar char="•"/>
            </a:pPr>
            <a:endParaRPr lang="en-US" sz="1600" dirty="0"/>
          </a:p>
          <a:p>
            <a:pPr marL="114300" lvl="0" defTabSz="914400">
              <a:lnSpc>
                <a:spcPct val="120000"/>
              </a:lnSpc>
              <a:spcBef>
                <a:spcPts val="600"/>
              </a:spcBef>
              <a:spcAft>
                <a:spcPts val="600"/>
              </a:spcAft>
              <a:buClr>
                <a:srgbClr val="5DB88D"/>
              </a:buClr>
            </a:pPr>
            <a:endParaRPr lang="en-US" sz="1600" dirty="0">
              <a:latin typeface="+mj-lt"/>
            </a:endParaRPr>
          </a:p>
          <a:p>
            <a:pPr lvl="0">
              <a:lnSpc>
                <a:spcPct val="120000"/>
              </a:lnSpc>
            </a:pPr>
            <a:endParaRPr lang="en-GB" sz="1800" dirty="0"/>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7BAABDD8-FF6B-4F18-BB86-226492653E5F}" type="slidenum">
              <a:rPr sz="900" smtClean="0">
                <a:solidFill>
                  <a:srgbClr val="1F2834"/>
                </a:solidFill>
                <a:latin typeface="Calibri"/>
              </a:rPr>
              <a:t>10</a:t>
            </a:fld>
            <a:endParaRPr lang="en-US" sz="900" dirty="0">
              <a:solidFill>
                <a:srgbClr val="1F2834"/>
              </a:solidFill>
              <a:latin typeface="Calibri"/>
            </a:endParaRPr>
          </a:p>
        </p:txBody>
      </p:sp>
      <p:pic>
        <p:nvPicPr>
          <p:cNvPr id="7" name="Picture 7">
            <a:extLst>
              <a:ext uri="{FF2B5EF4-FFF2-40B4-BE49-F238E27FC236}">
                <a16:creationId xmlns:a16="http://schemas.microsoft.com/office/drawing/2014/main" id="{7EEFD77C-6A33-4D5D-B678-B33D3A859E19}"/>
              </a:ext>
            </a:extLst>
          </p:cNvPr>
          <p:cNvPicPr>
            <a:picLocks noChangeAspect="1"/>
          </p:cNvPicPr>
          <p:nvPr/>
        </p:nvPicPr>
        <p:blipFill>
          <a:blip r:embed="rId6"/>
          <a:stretch>
            <a:fillRect/>
          </a:stretch>
        </p:blipFill>
        <p:spPr>
          <a:xfrm>
            <a:off x="5339446" y="1250972"/>
            <a:ext cx="2850221" cy="297977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63667" y="624722"/>
            <a:ext cx="3832177" cy="987423"/>
          </a:xfrm>
        </p:spPr>
        <p:txBody>
          <a:bodyPr>
            <a:normAutofit/>
          </a:bodyPr>
          <a:lstStyle/>
          <a:p>
            <a:pPr lvl="0"/>
            <a:r>
              <a:rPr lang="en-GB" sz="2800" dirty="0">
                <a:solidFill>
                  <a:srgbClr val="1E2834"/>
                </a:solidFill>
              </a:rPr>
              <a:t>Organise everything in one place…</a:t>
            </a:r>
            <a:endParaRPr lang="en-GB" sz="2800"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63667" y="1690768"/>
            <a:ext cx="4284658" cy="3260722"/>
          </a:xfrm>
        </p:spPr>
        <p:txBody>
          <a:bodyPr>
            <a:normAutofit lnSpcReduction="10000"/>
          </a:bodyPr>
          <a:lstStyle/>
          <a:p>
            <a:pPr lvl="0">
              <a:lnSpc>
                <a:spcPct val="110000"/>
              </a:lnSpc>
              <a:spcBef>
                <a:spcPts val="0"/>
              </a:spcBef>
            </a:pPr>
            <a:r>
              <a:rPr lang="en-GB" sz="1400" b="1" dirty="0">
                <a:solidFill>
                  <a:srgbClr val="1E2834"/>
                </a:solidFill>
              </a:rPr>
              <a:t>Get organised: </a:t>
            </a:r>
            <a:endParaRPr lang="en-GB" sz="1400" dirty="0">
              <a:solidFill>
                <a:srgbClr val="1E2834"/>
              </a:solidFill>
            </a:endParaRPr>
          </a:p>
          <a:p>
            <a:pPr lvl="0">
              <a:lnSpc>
                <a:spcPct val="110000"/>
              </a:lnSpc>
              <a:spcBef>
                <a:spcPts val="0"/>
              </a:spcBef>
            </a:pPr>
            <a:r>
              <a:rPr lang="en-GB" sz="1400" dirty="0">
                <a:solidFill>
                  <a:srgbClr val="1E2834"/>
                </a:solidFill>
              </a:rPr>
              <a:t>Tools to search, favourite, shortlist, reflect, diary, and build application.</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Define what’s important:</a:t>
            </a:r>
            <a:endParaRPr lang="en-GB" sz="1400" dirty="0">
              <a:solidFill>
                <a:srgbClr val="1E2834"/>
              </a:solidFill>
            </a:endParaRPr>
          </a:p>
          <a:p>
            <a:pPr>
              <a:lnSpc>
                <a:spcPct val="110000"/>
              </a:lnSpc>
              <a:spcBef>
                <a:spcPts val="0"/>
              </a:spcBef>
            </a:pPr>
            <a:r>
              <a:rPr lang="en-GB" sz="1400" dirty="0">
                <a:solidFill>
                  <a:srgbClr val="1E2834"/>
                </a:solidFill>
              </a:rPr>
              <a:t>Distance from home, teaching satisfaction, work experience options, job outcomes…</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Make it yours: </a:t>
            </a:r>
          </a:p>
          <a:p>
            <a:pPr lvl="0">
              <a:lnSpc>
                <a:spcPct val="110000"/>
              </a:lnSpc>
              <a:spcBef>
                <a:spcPts val="0"/>
              </a:spcBef>
            </a:pPr>
            <a:r>
              <a:rPr lang="en-GB" sz="1400" dirty="0">
                <a:solidFill>
                  <a:srgbClr val="1E2834"/>
                </a:solidFill>
              </a:rPr>
              <a:t>Organise tools, remove the ones they don’t need, and tick off their to do list. It’s their space, and their future.</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Expanding horizons…</a:t>
            </a:r>
            <a:endParaRPr lang="en-GB" sz="1400" dirty="0">
              <a:solidFill>
                <a:srgbClr val="1E2834"/>
              </a:solidFill>
            </a:endParaRPr>
          </a:p>
          <a:p>
            <a:pPr lvl="0">
              <a:lnSpc>
                <a:spcPct val="110000"/>
              </a:lnSpc>
              <a:spcBef>
                <a:spcPts val="0"/>
              </a:spcBef>
            </a:pPr>
            <a:r>
              <a:rPr lang="en-GB" sz="1400" dirty="0">
                <a:solidFill>
                  <a:srgbClr val="1E2834"/>
                </a:solidFill>
              </a:rPr>
              <a:t>…by pushing options they might not have considered.</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205111" y="4803771"/>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85DAA1C7-7D03-4C8A-92A3-83C066AE1820}" type="slidenum">
              <a:rPr sz="900" smtClean="0">
                <a:solidFill>
                  <a:srgbClr val="1F2834"/>
                </a:solidFill>
                <a:latin typeface="Calibri"/>
              </a:rPr>
              <a:t>11</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stretch>
            <a:fillRect/>
          </a:stretch>
        </p:blipFill>
        <p:spPr>
          <a:xfrm>
            <a:off x="5538017" y="1285308"/>
            <a:ext cx="2667094" cy="2788325"/>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Free tools to help…</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160795" cy="2895785"/>
          </a:xfrm>
        </p:spPr>
        <p:txBody>
          <a:bodyPr>
            <a:normAutofit/>
          </a:bodyPr>
          <a:lstStyle/>
          <a:p>
            <a:pPr marL="0" indent="0">
              <a:lnSpc>
                <a:spcPct val="100000"/>
              </a:lnSpc>
              <a:buNone/>
            </a:pPr>
            <a:r>
              <a:rPr lang="en-GB" sz="1400" b="1" dirty="0">
                <a:hlinkClick r:id="rId4"/>
              </a:rPr>
              <a:t>Discovery Days </a:t>
            </a:r>
            <a:r>
              <a:rPr lang="en-GB" sz="1400" b="1" dirty="0"/>
              <a:t> </a:t>
            </a:r>
            <a:r>
              <a:rPr lang="en-GB" sz="1400" dirty="0"/>
              <a:t>- at UCAS/Discovery you can explore all kinds of possibilities. </a:t>
            </a:r>
            <a:r>
              <a:rPr lang="en-GB" sz="1400" dirty="0">
                <a:solidFill>
                  <a:srgbClr val="1E2834"/>
                </a:solidFill>
              </a:rPr>
              <a:t>Talk to subject and admissions experts, discover apprenticeships, get advice on personal statements, applying through UCAS, and more. </a:t>
            </a:r>
            <a:r>
              <a:rPr lang="en-GB" sz="1400" dirty="0"/>
              <a:t>Get stuck in and open your mind to a world of opportunities. </a:t>
            </a:r>
            <a:endParaRPr lang="en-GB" sz="1400" dirty="0">
              <a:solidFill>
                <a:srgbClr val="1E2834"/>
              </a:solidFill>
            </a:endParaRPr>
          </a:p>
          <a:p>
            <a:pPr marL="0" indent="0">
              <a:lnSpc>
                <a:spcPct val="100000"/>
              </a:lnSpc>
              <a:buNone/>
            </a:pPr>
            <a:r>
              <a:rPr lang="en-GB" sz="1400" b="1" dirty="0">
                <a:hlinkClick r:id="rId5"/>
              </a:rPr>
              <a:t>Join our UCAS Hub lives and Facebook lives</a:t>
            </a:r>
            <a:r>
              <a:rPr lang="en-GB" sz="1400" b="1" dirty="0"/>
              <a:t> </a:t>
            </a:r>
            <a:r>
              <a:rPr lang="en-GB" sz="1400" dirty="0"/>
              <a:t>-</a:t>
            </a:r>
            <a:r>
              <a:rPr lang="en-GB" sz="1400" dirty="0">
                <a:solidFill>
                  <a:srgbClr val="1E2834"/>
                </a:solidFill>
              </a:rPr>
              <a:t>each live session is hosted by an expert panel to give you what you need to make an informed decision.</a:t>
            </a:r>
          </a:p>
          <a:p>
            <a:pPr marL="0" indent="0">
              <a:lnSpc>
                <a:spcPct val="100000"/>
              </a:lnSpc>
              <a:buNone/>
            </a:pPr>
            <a:r>
              <a:rPr lang="en-GB" sz="1400" b="1" dirty="0">
                <a:hlinkClick r:id="rId6"/>
              </a:rPr>
              <a:t>Accommodation Search</a:t>
            </a:r>
            <a:r>
              <a:rPr lang="en-GB" sz="1400" b="1" dirty="0"/>
              <a:t>- </a:t>
            </a:r>
            <a:r>
              <a:rPr lang="en-GB" sz="1400" dirty="0">
                <a:solidFill>
                  <a:srgbClr val="1E2834"/>
                </a:solidFill>
              </a:rPr>
              <a:t>accommodation is high on the list when considering where you want to study, but it’s not always easy to compare what’s on offer. Understand what options there are using our new Accomodation search.</a:t>
            </a:r>
          </a:p>
        </p:txBody>
      </p:sp>
      <p:sp>
        <p:nvSpPr>
          <p:cNvPr id="4" name="Oval 3">
            <a:extLst>
              <a:ext uri="{FF2B5EF4-FFF2-40B4-BE49-F238E27FC236}">
                <a16:creationId xmlns:a16="http://schemas.microsoft.com/office/drawing/2014/main" id="{892443D3-ADAD-4699-A546-DB486B258324}"/>
              </a:ext>
            </a:extLst>
          </p:cNvPr>
          <p:cNvSpPr/>
          <p:nvPr/>
        </p:nvSpPr>
        <p:spPr>
          <a:xfrm>
            <a:off x="347407" y="1757074"/>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597792"/>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432312"/>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48053" y="1795325"/>
            <a:ext cx="432000" cy="2042488"/>
            <a:chOff x="100687" y="1277423"/>
            <a:chExt cx="432000" cy="2042488"/>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682" y="294919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687"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2562" y="1277423"/>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121672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2022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673911034"/>
              </p:ext>
            </p:extLst>
          </p:nvPr>
        </p:nvGraphicFramePr>
        <p:xfrm>
          <a:off x="287340" y="1359659"/>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13</a:t>
            </a:fld>
            <a:endParaRPr lang="en-US" sz="900" kern="0" dirty="0">
              <a:solidFill>
                <a:srgbClr val="FFFFFF"/>
              </a:solidFill>
              <a:latin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41" y="0"/>
            <a:ext cx="8228008" cy="1069793"/>
          </a:xfrm>
        </p:spPr>
        <p:txBody>
          <a:bodyPr/>
          <a:lstStyle/>
          <a:p>
            <a:r>
              <a:rPr lang="en-GB" sz="3600" dirty="0"/>
              <a:t>Applying -  key facts</a:t>
            </a:r>
            <a:endParaRPr lang="en-GB" dirty="0"/>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idx="1"/>
          </p:nvPr>
        </p:nvSpPr>
        <p:spPr>
          <a:xfrm>
            <a:off x="287341" y="1264024"/>
            <a:ext cx="8228008" cy="3368700"/>
          </a:xfrm>
        </p:spPr>
        <p:txBody>
          <a:bodyPr>
            <a:normAutofit fontScale="85000" lnSpcReduction="20000"/>
          </a:bodyPr>
          <a:lstStyle/>
          <a:p>
            <a:pPr>
              <a:lnSpc>
                <a:spcPct val="120000"/>
              </a:lnSpc>
              <a:buFont typeface="Arial" panose="020B0604020202020204" pitchFamily="34" charset="0"/>
              <a:buChar char="•"/>
            </a:pPr>
            <a:r>
              <a:rPr lang="en-GB" sz="2400" b="1" dirty="0">
                <a:solidFill>
                  <a:srgbClr val="FF6451"/>
                </a:solidFill>
              </a:rPr>
              <a:t>Register with UCAS </a:t>
            </a:r>
            <a:r>
              <a:rPr lang="en-GB" sz="2400" dirty="0">
                <a:solidFill>
                  <a:schemeClr val="tx1"/>
                </a:solidFill>
              </a:rPr>
              <a:t>via the Hub </a:t>
            </a:r>
          </a:p>
          <a:p>
            <a:pPr>
              <a:lnSpc>
                <a:spcPct val="120000"/>
              </a:lnSpc>
              <a:buFont typeface="Arial" panose="020B0604020202020204" pitchFamily="34" charset="0"/>
              <a:buChar char="•"/>
            </a:pPr>
            <a:r>
              <a:rPr lang="en-GB" sz="2400" dirty="0"/>
              <a:t>Use your username and password to apply </a:t>
            </a:r>
            <a:r>
              <a:rPr lang="en-GB" sz="2400" b="1" dirty="0">
                <a:solidFill>
                  <a:srgbClr val="FF6451"/>
                </a:solidFill>
              </a:rPr>
              <a:t>online</a:t>
            </a:r>
          </a:p>
          <a:p>
            <a:pPr>
              <a:lnSpc>
                <a:spcPct val="120000"/>
              </a:lnSpc>
              <a:buFont typeface="Arial" panose="020B0604020202020204" pitchFamily="34" charset="0"/>
              <a:buChar char="•"/>
            </a:pPr>
            <a:r>
              <a:rPr lang="en-GB" sz="2400" dirty="0"/>
              <a:t>Students can add up to </a:t>
            </a:r>
            <a:r>
              <a:rPr lang="en-GB" sz="2400" b="1" dirty="0">
                <a:solidFill>
                  <a:srgbClr val="FF6451"/>
                </a:solidFill>
              </a:rPr>
              <a:t>5</a:t>
            </a:r>
            <a:r>
              <a:rPr lang="en-GB" sz="2400" dirty="0">
                <a:solidFill>
                  <a:srgbClr val="FF6451"/>
                </a:solidFill>
              </a:rPr>
              <a:t> </a:t>
            </a:r>
            <a:r>
              <a:rPr lang="en-GB" sz="2400" b="1" dirty="0">
                <a:solidFill>
                  <a:srgbClr val="FF6451"/>
                </a:solidFill>
              </a:rPr>
              <a:t>choices</a:t>
            </a:r>
            <a:r>
              <a:rPr lang="en-GB" sz="2400" dirty="0"/>
              <a:t>, unless they’re applying to study medicine, veterinary, medicine/science, dentistry – then it’s </a:t>
            </a:r>
            <a:r>
              <a:rPr lang="en-GB" sz="2400" b="1" dirty="0">
                <a:solidFill>
                  <a:srgbClr val="FF6451"/>
                </a:solidFill>
              </a:rPr>
              <a:t>4 choices</a:t>
            </a:r>
          </a:p>
          <a:p>
            <a:pPr>
              <a:lnSpc>
                <a:spcPct val="120000"/>
              </a:lnSpc>
              <a:buFont typeface="Arial" panose="020B0604020202020204" pitchFamily="34" charset="0"/>
              <a:buChar char="•"/>
            </a:pPr>
            <a:r>
              <a:rPr lang="en-GB" sz="2400" dirty="0">
                <a:solidFill>
                  <a:schemeClr val="tx1"/>
                </a:solidFill>
                <a:latin typeface="+mj-lt"/>
              </a:rPr>
              <a:t>Students</a:t>
            </a:r>
            <a:r>
              <a:rPr lang="en-GB" sz="2400" dirty="0">
                <a:solidFill>
                  <a:srgbClr val="FF6451"/>
                </a:solidFill>
                <a:latin typeface="+mn-lt"/>
              </a:rPr>
              <a:t> </a:t>
            </a:r>
            <a:r>
              <a:rPr lang="en-GB" sz="2400" b="1" dirty="0">
                <a:solidFill>
                  <a:srgbClr val="FF6451"/>
                </a:solidFill>
                <a:latin typeface="+mn-lt"/>
                <a:cs typeface="Calibri Light" panose="020F0302020204030204" pitchFamily="34" charset="0"/>
              </a:rPr>
              <a:t>can’t</a:t>
            </a:r>
            <a:r>
              <a:rPr lang="en-GB" sz="2400" dirty="0">
                <a:solidFill>
                  <a:srgbClr val="FF6451"/>
                </a:solidFill>
                <a:latin typeface="+mn-lt"/>
                <a:cs typeface="Calibri Light" panose="020F0302020204030204" pitchFamily="34" charset="0"/>
              </a:rPr>
              <a:t> apply to </a:t>
            </a:r>
            <a:r>
              <a:rPr lang="en-GB" sz="2400" b="1" dirty="0">
                <a:solidFill>
                  <a:srgbClr val="FF6451"/>
                </a:solidFill>
                <a:latin typeface="+mn-lt"/>
                <a:cs typeface="Calibri" panose="020F0502020204030204" pitchFamily="34" charset="0"/>
              </a:rPr>
              <a:t>BOTH</a:t>
            </a:r>
            <a:r>
              <a:rPr lang="en-GB" sz="2400" dirty="0">
                <a:solidFill>
                  <a:srgbClr val="FF6451"/>
                </a:solidFill>
                <a:latin typeface="+mn-lt"/>
              </a:rPr>
              <a:t> </a:t>
            </a:r>
            <a:r>
              <a:rPr lang="en-GB" sz="2400" dirty="0"/>
              <a:t>Oxford and Cambridge </a:t>
            </a:r>
          </a:p>
          <a:p>
            <a:pPr>
              <a:lnSpc>
                <a:spcPct val="120000"/>
              </a:lnSpc>
              <a:buFont typeface="Arial" panose="020B0604020202020204" pitchFamily="34" charset="0"/>
              <a:buChar char="•"/>
            </a:pPr>
            <a:r>
              <a:rPr lang="en-GB" sz="2400" dirty="0"/>
              <a:t>Applying </a:t>
            </a:r>
            <a:r>
              <a:rPr lang="en-GB" sz="2400" b="1" dirty="0">
                <a:solidFill>
                  <a:srgbClr val="FF6451"/>
                </a:solidFill>
              </a:rPr>
              <a:t>costs</a:t>
            </a:r>
            <a:r>
              <a:rPr lang="en-GB" sz="2400" dirty="0"/>
              <a:t> £22 for 1 choice, or £26.50 for 5 choices </a:t>
            </a:r>
          </a:p>
          <a:p>
            <a:pPr>
              <a:lnSpc>
                <a:spcPct val="120000"/>
              </a:lnSpc>
              <a:buFont typeface="Arial" panose="020B0604020202020204" pitchFamily="34" charset="0"/>
              <a:buChar char="•"/>
            </a:pPr>
            <a:r>
              <a:rPr lang="en-GB" sz="2400" dirty="0"/>
              <a:t>Apply by the </a:t>
            </a:r>
            <a:r>
              <a:rPr lang="en-GB" sz="2400" b="1" dirty="0">
                <a:solidFill>
                  <a:srgbClr val="FF6451"/>
                </a:solidFill>
              </a:rPr>
              <a:t>equal consideration date </a:t>
            </a:r>
          </a:p>
          <a:p>
            <a:pPr>
              <a:lnSpc>
                <a:spcPct val="120000"/>
              </a:lnSpc>
              <a:buFont typeface="Arial" panose="020B0604020202020204" pitchFamily="34" charset="0"/>
              <a:buChar char="•"/>
            </a:pPr>
            <a:r>
              <a:rPr lang="en-GB" sz="2400" dirty="0"/>
              <a:t>Providers </a:t>
            </a:r>
            <a:r>
              <a:rPr lang="en-GB" sz="2400" b="1" dirty="0">
                <a:solidFill>
                  <a:srgbClr val="FF6451"/>
                </a:solidFill>
              </a:rPr>
              <a:t>can’t see </a:t>
            </a:r>
            <a:r>
              <a:rPr lang="en-GB" sz="2400" dirty="0"/>
              <a:t>other choices when you apply</a:t>
            </a:r>
          </a:p>
          <a:p>
            <a:pPr marL="0" indent="0">
              <a:lnSpc>
                <a:spcPct val="120000"/>
              </a:lnSpc>
              <a:buNone/>
            </a:pPr>
            <a:endParaRPr lang="en-GB" sz="2400" b="1" dirty="0"/>
          </a:p>
          <a:p>
            <a:endParaRPr lang="en-GB" dirty="0"/>
          </a:p>
        </p:txBody>
      </p:sp>
    </p:spTree>
    <p:extLst>
      <p:ext uri="{BB962C8B-B14F-4D97-AF65-F5344CB8AC3E}">
        <p14:creationId xmlns:p14="http://schemas.microsoft.com/office/powerpoint/2010/main" val="56685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755A1-3096-4E72-BB5A-AC8B985D3146}"/>
              </a:ext>
            </a:extLst>
          </p:cNvPr>
          <p:cNvSpPr>
            <a:spLocks noGrp="1"/>
          </p:cNvSpPr>
          <p:nvPr>
            <p:ph type="title"/>
          </p:nvPr>
        </p:nvSpPr>
        <p:spPr/>
        <p:txBody>
          <a:bodyPr/>
          <a:lstStyle/>
          <a:p>
            <a:r>
              <a:rPr lang="en-GB" dirty="0"/>
              <a:t>Registering</a:t>
            </a:r>
            <a:br>
              <a:rPr lang="en-GB" dirty="0"/>
            </a:br>
            <a:endParaRPr lang="en-GB" dirty="0"/>
          </a:p>
        </p:txBody>
      </p:sp>
      <p:sp>
        <p:nvSpPr>
          <p:cNvPr id="6" name="Content Placeholder 5">
            <a:extLst>
              <a:ext uri="{FF2B5EF4-FFF2-40B4-BE49-F238E27FC236}">
                <a16:creationId xmlns:a16="http://schemas.microsoft.com/office/drawing/2014/main" id="{A76FA2A2-95B9-43F5-9226-B15885008BA3}"/>
              </a:ext>
            </a:extLst>
          </p:cNvPr>
          <p:cNvSpPr>
            <a:spLocks noGrp="1"/>
          </p:cNvSpPr>
          <p:nvPr>
            <p:ph type="body" idx="2"/>
          </p:nvPr>
        </p:nvSpPr>
        <p:spPr>
          <a:xfrm>
            <a:off x="287340" y="1262151"/>
            <a:ext cx="3832177" cy="2858688"/>
          </a:xfrm>
        </p:spPr>
        <p:txBody>
          <a:bodyPr>
            <a:normAutofit/>
          </a:bodyPr>
          <a:lstStyle/>
          <a:p>
            <a:pPr marL="285750" indent="-285750">
              <a:lnSpc>
                <a:spcPct val="100000"/>
              </a:lnSpc>
              <a:spcBef>
                <a:spcPts val="600"/>
              </a:spcBef>
              <a:buFont typeface="Arial" panose="020B0604020202020204" pitchFamily="34" charset="0"/>
              <a:buChar char="•"/>
            </a:pPr>
            <a:r>
              <a:rPr lang="en-GB" sz="1400" dirty="0"/>
              <a:t>To start an application students need a UCAS Hub account. </a:t>
            </a:r>
          </a:p>
          <a:p>
            <a:pPr marL="285750" indent="-285750">
              <a:lnSpc>
                <a:spcPct val="100000"/>
              </a:lnSpc>
              <a:spcBef>
                <a:spcPts val="600"/>
              </a:spcBef>
              <a:buFont typeface="Arial" panose="020B0604020202020204" pitchFamily="34" charset="0"/>
              <a:buChar char="•"/>
            </a:pPr>
            <a:r>
              <a:rPr lang="en-GB" sz="1400" dirty="0"/>
              <a:t>Register for a UCAS Hub account at any time</a:t>
            </a:r>
          </a:p>
          <a:p>
            <a:pPr marL="285750" indent="-285750">
              <a:lnSpc>
                <a:spcPct val="100000"/>
              </a:lnSpc>
              <a:spcBef>
                <a:spcPts val="600"/>
              </a:spcBef>
              <a:buFont typeface="Arial" panose="020B0604020202020204" pitchFamily="34" charset="0"/>
              <a:buChar char="•"/>
            </a:pPr>
            <a:r>
              <a:rPr lang="en-GB" sz="1400" dirty="0"/>
              <a:t>From 18 May 2021 you’ll see a new ‘Your applications’ tile in your UCAS Hub </a:t>
            </a:r>
          </a:p>
          <a:p>
            <a:pPr marL="285750" indent="-285750">
              <a:lnSpc>
                <a:spcPct val="100000"/>
              </a:lnSpc>
              <a:spcBef>
                <a:spcPts val="600"/>
              </a:spcBef>
              <a:buFont typeface="Arial" panose="020B0604020202020204" pitchFamily="34" charset="0"/>
              <a:buChar char="•"/>
            </a:pPr>
            <a:r>
              <a:rPr lang="en-GB" sz="1400" dirty="0"/>
              <a:t>Click ‘Start application’ to get started…</a:t>
            </a:r>
          </a:p>
          <a:p>
            <a:endParaRPr lang="en-GB" sz="1400" dirty="0"/>
          </a:p>
        </p:txBody>
      </p:sp>
      <p:pic>
        <p:nvPicPr>
          <p:cNvPr id="1028" name="Picture 4">
            <a:extLst>
              <a:ext uri="{FF2B5EF4-FFF2-40B4-BE49-F238E27FC236}">
                <a16:creationId xmlns:a16="http://schemas.microsoft.com/office/drawing/2014/main" id="{12B3CE3C-A890-4428-9200-D6C0611AE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041" y="1262151"/>
            <a:ext cx="2275395" cy="305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lstStyle/>
          <a:p>
            <a:r>
              <a:rPr lang="en-GB" dirty="0"/>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63" t="10184" r="5563" b="13233"/>
          <a:stretch/>
        </p:blipFill>
        <p:spPr>
          <a:xfrm>
            <a:off x="4755866" y="1499195"/>
            <a:ext cx="3901751" cy="2427361"/>
          </a:xfr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50"/>
            <a:ext cx="4100794" cy="2858688"/>
          </a:xfrm>
        </p:spPr>
        <p:txBody>
          <a:bodyPr>
            <a:normAutofit/>
          </a:bodyPr>
          <a:lstStyle/>
          <a:p>
            <a:pPr marL="285750" indent="-285750">
              <a:lnSpc>
                <a:spcPct val="100000"/>
              </a:lnSpc>
              <a:buFont typeface="Arial" panose="020B0604020202020204" pitchFamily="34" charset="0"/>
              <a:buChar char="•"/>
            </a:pPr>
            <a:r>
              <a:rPr lang="en-GB" sz="1400" b="0" i="0" dirty="0">
                <a:solidFill>
                  <a:srgbClr val="333333"/>
                </a:solidFill>
                <a:effectLst/>
                <a:latin typeface="+mj-lt"/>
              </a:rPr>
              <a:t>If they’re applying with the help of a school, college or centre they should enter their ‘buzzword’ to link their application.</a:t>
            </a:r>
            <a:endParaRPr lang="en-GB" sz="1400" b="0" i="0" dirty="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dirty="0">
                <a:solidFill>
                  <a:srgbClr val="333333"/>
                </a:solidFill>
                <a:latin typeface="+mj-lt"/>
              </a:rPr>
              <a:t>The buzzword is a unique code for our centre.  </a:t>
            </a:r>
          </a:p>
          <a:p>
            <a:pPr marL="285750" indent="-285750">
              <a:lnSpc>
                <a:spcPct val="100000"/>
              </a:lnSpc>
              <a:buFont typeface="Arial" panose="020B0604020202020204" pitchFamily="34" charset="0"/>
              <a:buChar char="•"/>
            </a:pPr>
            <a:r>
              <a:rPr lang="en-GB" sz="1400" dirty="0">
                <a:solidFill>
                  <a:srgbClr val="333333"/>
                </a:solidFill>
                <a:latin typeface="+mj-lt"/>
              </a:rPr>
              <a:t>By linking their application students are giving us permission to view and track their  application. </a:t>
            </a:r>
          </a:p>
          <a:p>
            <a:pPr marL="285750" indent="-285750">
              <a:lnSpc>
                <a:spcPct val="100000"/>
              </a:lnSpc>
              <a:buFont typeface="Arial" panose="020B0604020202020204" pitchFamily="34" charset="0"/>
              <a:buChar char="•"/>
            </a:pPr>
            <a:r>
              <a:rPr lang="en-GB" sz="1400" dirty="0">
                <a:solidFill>
                  <a:srgbClr val="333333"/>
                </a:solidFill>
                <a:latin typeface="+mj-lt"/>
              </a:rPr>
              <a:t>It also means we can provide a reference. </a:t>
            </a:r>
          </a:p>
        </p:txBody>
      </p:sp>
    </p:spTree>
    <p:extLst>
      <p:ext uri="{BB962C8B-B14F-4D97-AF65-F5344CB8AC3E}">
        <p14:creationId xmlns:p14="http://schemas.microsoft.com/office/powerpoint/2010/main" val="3839321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rPr>
              <a:t>Making an application</a:t>
            </a:r>
            <a:br>
              <a:rPr lang="en-US" dirty="0">
                <a:solidFill>
                  <a:srgbClr val="1E2834"/>
                </a:solidFill>
              </a:rPr>
            </a:br>
            <a:r>
              <a:rPr lang="en-US" dirty="0">
                <a:solidFill>
                  <a:srgbClr val="1E2834"/>
                </a:solidFill>
              </a:rPr>
              <a:t> </a:t>
            </a:r>
            <a:endParaRPr lang="en-GB" dirty="0">
              <a:solidFill>
                <a:srgbClr val="1E2834"/>
              </a:solidFill>
            </a:endParaRPr>
          </a:p>
        </p:txBody>
      </p:sp>
      <p:pic>
        <p:nvPicPr>
          <p:cNvPr id="3" name="Picture Placeholder 10">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266" r="9266"/>
          <a:stretch/>
        </p:blipFill>
        <p:spPr>
          <a:xfrm>
            <a:off x="4831570" y="1168923"/>
            <a:ext cx="3765517" cy="3058933"/>
          </a:xfrm>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282743"/>
            <a:ext cx="4114982" cy="3628891"/>
          </a:xfrm>
        </p:spPr>
        <p:txBody>
          <a:bodyPr>
            <a:noAutofit/>
          </a:bodyPr>
          <a:lstStyle/>
          <a:p>
            <a:pPr lvl="0">
              <a:spcBef>
                <a:spcPts val="300"/>
              </a:spcBef>
              <a:spcAft>
                <a:spcPts val="300"/>
              </a:spcAft>
              <a:tabLst>
                <a:tab pos="1701798" algn="l"/>
                <a:tab pos="2954334" algn="l"/>
              </a:tabLst>
            </a:pPr>
            <a:r>
              <a:rPr lang="en-GB" dirty="0"/>
              <a:t>Sections to be completed:</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details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Work experience</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Nationality details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English language skills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Supporting information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statement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Choices – make up to five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References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Finance and funding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Diversity and inclusion (for students with a UK home address)</a:t>
            </a:r>
            <a:endParaRPr lang="en-GB"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17</a:t>
            </a:fld>
            <a:endParaRPr lang="en-US" sz="900" dirty="0">
              <a:solidFill>
                <a:srgbClr val="1F2834"/>
              </a:solidFill>
              <a:latin typeface="Calibri"/>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18</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only section students have full control over</a:t>
              </a:r>
              <a:endParaRPr lang="en-US" sz="1400" b="0" i="0" u="none" strike="noStrike" kern="1200" cap="none" spc="0" baseline="0" dirty="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Students only chance to market themselves individually</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9EB9CB51-9EAB-44AE-8D85-5A91123970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415923"/>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3372643721"/>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19</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r>
              <a:rPr lang="en-US" sz="900" kern="0" dirty="0">
                <a:solidFill>
                  <a:srgbClr val="1F2834"/>
                </a:solidFill>
                <a:latin typeface="Calibri"/>
              </a:rPr>
              <a:t> </a:t>
            </a:r>
            <a:fld id="{72AEE5E0-1F7F-47B4-A273-EFDBDC890DBE}" type="slidenum">
              <a:rPr sz="900" kern="0" smtClean="0">
                <a:solidFill>
                  <a:srgbClr val="FFFFFF"/>
                </a:solidFill>
                <a:latin typeface="Calibri"/>
              </a:rPr>
              <a:t>2</a:t>
            </a:fld>
            <a:endParaRPr lang="en-US" sz="900" kern="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54396" y="919979"/>
            <a:ext cx="6308509" cy="335612"/>
          </a:xfrm>
          <a:prstGeom prst="rect">
            <a:avLst/>
          </a:prstGeom>
          <a:noFill/>
          <a:ln cap="flat">
            <a:noFill/>
          </a:ln>
        </p:spPr>
        <p:txBody>
          <a:bodyPr vert="horz" wrap="square" lIns="121916" tIns="60963" rIns="121916" bIns="60963" anchor="b" anchorCtr="0" compatLnSpc="1">
            <a:noAutofit/>
          </a:bodyPr>
          <a:lstStyle/>
          <a:p>
            <a:pPr>
              <a:defRPr/>
            </a:pPr>
            <a:r>
              <a:rPr lang="en-GB" sz="3200" b="1" dirty="0"/>
              <a:t>UCAS – an independent charity</a:t>
            </a:r>
            <a:endParaRPr lang="en-GB" sz="3200" dirty="0"/>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4"/>
          <a:srcRect/>
          <a:stretch>
            <a:fillRect/>
          </a:stretch>
        </p:blipFill>
        <p:spPr>
          <a:xfrm>
            <a:off x="7908133" y="263365"/>
            <a:ext cx="1235866" cy="336947"/>
          </a:xfrm>
          <a:prstGeom prst="rect">
            <a:avLst/>
          </a:prstGeom>
          <a:noFill/>
          <a:ln cap="flat">
            <a:noFill/>
          </a:ln>
        </p:spPr>
      </p:pic>
      <p:sp>
        <p:nvSpPr>
          <p:cNvPr id="12" name="TextBox 11">
            <a:extLst>
              <a:ext uri="{FF2B5EF4-FFF2-40B4-BE49-F238E27FC236}">
                <a16:creationId xmlns:a16="http://schemas.microsoft.com/office/drawing/2014/main" id="{ABAF7A5B-322D-4A07-B2D0-192B18B734B4}"/>
              </a:ext>
            </a:extLst>
          </p:cNvPr>
          <p:cNvSpPr txBox="1"/>
          <p:nvPr/>
        </p:nvSpPr>
        <p:spPr>
          <a:xfrm>
            <a:off x="287341" y="1575257"/>
            <a:ext cx="4572000" cy="2031325"/>
          </a:xfrm>
          <a:prstGeom prst="rect">
            <a:avLst/>
          </a:prstGeom>
          <a:noFill/>
        </p:spPr>
        <p:txBody>
          <a:bodyPr wrap="square">
            <a:spAutoFit/>
          </a:bodyPr>
          <a:lstStyle/>
          <a:p>
            <a:pPr marL="0" indent="0">
              <a:buClr>
                <a:srgbClr val="E00023"/>
              </a:buClr>
              <a:buNone/>
              <a:defRPr/>
            </a:pPr>
            <a:r>
              <a:rPr lang="en-GB" sz="1400" b="1" dirty="0">
                <a:latin typeface="+mj-lt"/>
              </a:rPr>
              <a:t>UCAS does:</a:t>
            </a:r>
          </a:p>
          <a:p>
            <a:pPr marL="0" indent="0">
              <a:buClr>
                <a:srgbClr val="E00023"/>
              </a:buClr>
              <a:buNone/>
              <a:defRPr/>
            </a:pPr>
            <a:endParaRPr lang="en-GB" sz="1400" b="1" dirty="0">
              <a:latin typeface="+mj-lt"/>
            </a:endParaRPr>
          </a:p>
          <a:p>
            <a:pPr>
              <a:buClr>
                <a:srgbClr val="117882"/>
              </a:buClr>
              <a:buFont typeface="Wingdings" panose="05000000000000000000" pitchFamily="2" charset="2"/>
              <a:buChar char="ü"/>
              <a:defRPr/>
            </a:pPr>
            <a:r>
              <a:rPr lang="en-GB" sz="1400" dirty="0">
                <a:latin typeface="+mj-lt"/>
              </a:rPr>
              <a:t> process applications</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provide information, advice, and training</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have a Fraud and Verification Team</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take part in education sector engagement</a:t>
            </a:r>
          </a:p>
        </p:txBody>
      </p:sp>
      <p:sp>
        <p:nvSpPr>
          <p:cNvPr id="14" name="Rectangle 13">
            <a:extLst>
              <a:ext uri="{FF2B5EF4-FFF2-40B4-BE49-F238E27FC236}">
                <a16:creationId xmlns:a16="http://schemas.microsoft.com/office/drawing/2014/main" id="{CD1F3017-A607-4AC6-9AB1-D1D8FDCF8115}"/>
              </a:ext>
            </a:extLst>
          </p:cNvPr>
          <p:cNvSpPr>
            <a:spLocks noChangeArrowheads="1"/>
          </p:cNvSpPr>
          <p:nvPr/>
        </p:nvSpPr>
        <p:spPr bwMode="auto">
          <a:xfrm>
            <a:off x="4859341" y="1575257"/>
            <a:ext cx="3407129" cy="196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rgbClr val="E00023"/>
              </a:buClr>
              <a:buNone/>
              <a:defRPr/>
            </a:pPr>
            <a:r>
              <a:rPr lang="en-GB" sz="1400" b="1" dirty="0">
                <a:latin typeface="+mj-lt"/>
              </a:rPr>
              <a:t>UCAS doesn’t:</a:t>
            </a:r>
          </a:p>
          <a:p>
            <a:pPr>
              <a:buClr>
                <a:srgbClr val="E00023"/>
              </a:buClr>
              <a:buFont typeface="Calibri" panose="020F0502020204030204" pitchFamily="34" charset="0"/>
              <a:buChar char="ꭗ"/>
              <a:defRPr/>
            </a:pPr>
            <a:r>
              <a:rPr lang="en-GB" sz="1400" dirty="0">
                <a:latin typeface="+mj-lt"/>
              </a:rPr>
              <a:t>suggest courses or universities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make decisions or offers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advise on finance, immigration, or visas for individuals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smtClean="0">
                <a:solidFill>
                  <a:srgbClr val="FFFFFF"/>
                </a:solidFill>
                <a:latin typeface="Calibri"/>
              </a:rPr>
              <a:t>20</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139702" y="47621"/>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applications</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353539" y="1257046"/>
            <a:ext cx="5851069" cy="2852735"/>
          </a:xfrm>
        </p:spPr>
        <p:txBody>
          <a:bodyPr>
            <a:normAutofit lnSpcReduction="10000"/>
          </a:bodyPr>
          <a:lstStyle/>
          <a:p>
            <a:pPr lvl="0">
              <a:spcBef>
                <a:spcPts val="600"/>
              </a:spcBef>
              <a:spcAft>
                <a:spcPts val="600"/>
              </a:spcAft>
              <a:buNone/>
            </a:pPr>
            <a:r>
              <a:rPr lang="en-US" sz="1400" dirty="0"/>
              <a:t>Students should head to ucas.com to track their application. Click your application to: </a:t>
            </a:r>
          </a:p>
          <a:p>
            <a:pPr lvl="0">
              <a:spcBef>
                <a:spcPts val="300"/>
              </a:spcBef>
              <a:spcAft>
                <a:spcPts val="300"/>
              </a:spcAft>
              <a:buClr>
                <a:srgbClr val="836CD8"/>
              </a:buClr>
              <a:buFont typeface="Arial" pitchFamily="34"/>
              <a:buChar char="•"/>
            </a:pPr>
            <a:r>
              <a:rPr lang="en-GB" sz="1400" dirty="0"/>
              <a:t>follow the progress of their application 24/7</a:t>
            </a:r>
          </a:p>
          <a:p>
            <a:pPr lvl="0">
              <a:spcBef>
                <a:spcPts val="300"/>
              </a:spcBef>
              <a:spcAft>
                <a:spcPts val="300"/>
              </a:spcAft>
              <a:buClr>
                <a:srgbClr val="836CD8"/>
              </a:buClr>
              <a:buFont typeface="Arial" pitchFamily="34"/>
              <a:buChar char="•"/>
            </a:pPr>
            <a:r>
              <a:rPr lang="en-GB" sz="1400" dirty="0"/>
              <a:t>see their choices and personal information</a:t>
            </a:r>
          </a:p>
          <a:p>
            <a:pPr lvl="0">
              <a:spcBef>
                <a:spcPts val="300"/>
              </a:spcBef>
              <a:spcAft>
                <a:spcPts val="300"/>
              </a:spcAft>
              <a:buClr>
                <a:srgbClr val="836CD8"/>
              </a:buClr>
              <a:buFont typeface="Arial" pitchFamily="34"/>
              <a:buChar char="•"/>
            </a:pPr>
            <a:r>
              <a:rPr lang="en-GB" sz="1400" dirty="0"/>
              <a:t>view their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E00023"/>
              </a:buClr>
            </a:pPr>
            <a:endParaRPr lang="en-GB" sz="1400" dirty="0"/>
          </a:p>
          <a:p>
            <a:pPr marL="358773" lvl="0" indent="-358773">
              <a:spcBef>
                <a:spcPts val="300"/>
              </a:spcBef>
              <a:spcAft>
                <a:spcPts val="300"/>
              </a:spcAft>
              <a:buNone/>
            </a:pPr>
            <a:r>
              <a:rPr lang="en-GB" sz="1400" dirty="0"/>
              <a:t>In Track, a student can hold up to two offers:</a:t>
            </a:r>
          </a:p>
          <a:p>
            <a:pPr marL="377820" lvl="1" indent="-285750">
              <a:spcBef>
                <a:spcPts val="300"/>
              </a:spcBef>
              <a:spcAft>
                <a:spcPts val="300"/>
              </a:spcAft>
              <a:buClr>
                <a:srgbClr val="836CD8"/>
              </a:buClr>
              <a:buFont typeface="Arial" pitchFamily="34"/>
              <a:buChar char="•"/>
            </a:pPr>
            <a:r>
              <a:rPr lang="en-GB" sz="1400" b="1" dirty="0"/>
              <a:t>firm</a:t>
            </a:r>
            <a:r>
              <a:rPr lang="en-GB" sz="1400" dirty="0"/>
              <a:t> – if they meet the conditions of the offer they will be placed here</a:t>
            </a:r>
            <a:endParaRPr lang="en-GB" sz="1400" dirty="0">
              <a:cs typeface="Calibri"/>
            </a:endParaRPr>
          </a:p>
          <a:p>
            <a:pPr marL="377820" lvl="1" indent="-285750">
              <a:spcBef>
                <a:spcPts val="300"/>
              </a:spcBef>
              <a:spcAft>
                <a:spcPts val="300"/>
              </a:spcAft>
              <a:buClr>
                <a:srgbClr val="836CD8"/>
              </a:buClr>
              <a:buFont typeface="Arial" pitchFamily="34"/>
              <a:buChar char="•"/>
            </a:pPr>
            <a:r>
              <a:rPr lang="en-GB" sz="1400" b="1" dirty="0"/>
              <a:t>insurance</a:t>
            </a:r>
            <a:r>
              <a:rPr lang="en-GB" sz="1400" dirty="0"/>
              <a:t> –if they are not placed with their firm choice, they may be placed with their insurance choice.</a:t>
            </a:r>
          </a:p>
          <a:p>
            <a:pPr lvl="0"/>
            <a:endParaRPr lang="en-GB" sz="1400" dirty="0"/>
          </a:p>
        </p:txBody>
      </p:sp>
      <p:pic>
        <p:nvPicPr>
          <p:cNvPr id="10" name="Picture 9">
            <a:extLst>
              <a:ext uri="{FF2B5EF4-FFF2-40B4-BE49-F238E27FC236}">
                <a16:creationId xmlns:a16="http://schemas.microsoft.com/office/drawing/2014/main" id="{131B121E-7F6C-41FC-B237-097FE10C3143}"/>
              </a:ext>
            </a:extLst>
          </p:cNvPr>
          <p:cNvPicPr>
            <a:picLocks noChangeAspect="1"/>
          </p:cNvPicPr>
          <p:nvPr/>
        </p:nvPicPr>
        <p:blipFill>
          <a:blip r:embed="rId3"/>
          <a:stretch>
            <a:fillRect/>
          </a:stretch>
        </p:blipFill>
        <p:spPr>
          <a:xfrm>
            <a:off x="6386012" y="1117597"/>
            <a:ext cx="1800294" cy="2834126"/>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224519" y="0"/>
            <a:ext cx="8228008" cy="1069793"/>
          </a:xfrm>
        </p:spPr>
        <p:txBody>
          <a:bodyPr>
            <a:normAutofit/>
          </a:bodyPr>
          <a:lstStyle/>
          <a:p>
            <a:r>
              <a:rPr lang="en-GB" sz="3200"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47057" y="178960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46549" y="172404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47057" y="259243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46549" y="252013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47057" y="337895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46549" y="331065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98498" y="1064163"/>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50763" y="179918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admissions</a:t>
            </a:r>
            <a:r>
              <a:rPr kumimoji="0" lang="en-US" sz="1600" b="1" i="0" u="none" strike="noStrike" kern="1200" cap="none" spc="0" normalizeH="0" baseline="0" noProof="0" dirty="0">
                <a:ln>
                  <a:noFill/>
                </a:ln>
                <a:effectLst/>
                <a:uLnTx/>
                <a:uFillTx/>
                <a:latin typeface="Calibri" panose="020F0502020204030204"/>
                <a:ea typeface="+mn-ea"/>
                <a:cs typeface="+mn-cs"/>
              </a:rPr>
              <a:t> test</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50763" y="2584114"/>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50763" y="338580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portfolio</a:t>
            </a:r>
            <a:r>
              <a:rPr kumimoji="0" lang="en-US" sz="1600" b="1" i="0" u="none" strike="noStrike" kern="1200" cap="none" spc="0" normalizeH="0" baseline="0" noProof="0" dirty="0">
                <a:ln>
                  <a:noFill/>
                </a:ln>
                <a:effectLst/>
                <a:uLnTx/>
                <a:uFillTx/>
                <a:latin typeface="Calibri" panose="020F0502020204030204"/>
                <a:ea typeface="+mn-ea"/>
                <a:cs typeface="+mn-cs"/>
              </a:rPr>
              <a:t>/audition</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5050255" y="172847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5050255" y="252456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50255" y="331508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79309" y="106416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24 August 2022</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lstStyle/>
          <a:p>
            <a:pPr lvl="0"/>
            <a:r>
              <a:rPr lang="en-GB" dirty="0"/>
              <a:t>Replies to offers</a:t>
            </a:r>
          </a:p>
        </p:txBody>
      </p:sp>
      <p:pic>
        <p:nvPicPr>
          <p:cNvPr id="3" name="Picture Placeholder 8" descr="A group of people sitting at a table&#10;&#10;Description automatically generated">
            <a:extLst>
              <a:ext uri="{FF2B5EF4-FFF2-40B4-BE49-F238E27FC236}">
                <a16:creationId xmlns:a16="http://schemas.microsoft.com/office/drawing/2014/main" id="{E698A2E9-6410-4757-BA60-B3920D72951B}"/>
              </a:ext>
            </a:extLst>
          </p:cNvPr>
          <p:cNvPicPr>
            <a:picLocks noGrp="1" noChangeAspect="1"/>
          </p:cNvPicPr>
          <p:nvPr>
            <p:ph type="pic" idx="1"/>
          </p:nvPr>
        </p:nvPicPr>
        <p:blipFill>
          <a:blip r:embed="rId3"/>
          <a:srcRect l="8986" r="8986"/>
          <a:stretch>
            <a:fillRect/>
          </a:stretch>
        </p:blipFill>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259784"/>
            <a:ext cx="3832177" cy="3702215"/>
          </a:xfrm>
        </p:spPr>
        <p:txBody>
          <a:bodyPr/>
          <a:lstStyle/>
          <a:p>
            <a:pPr lvl="0" defTabSz="914400">
              <a:lnSpc>
                <a:spcPct val="100000"/>
              </a:lnSpc>
              <a:spcAft>
                <a:spcPts val="600"/>
              </a:spcAft>
              <a:tabLst>
                <a:tab pos="1003297" algn="l"/>
                <a:tab pos="1346197" algn="l"/>
                <a:tab pos="1663695" algn="l"/>
              </a:tabLst>
            </a:pPr>
            <a:r>
              <a:rPr lang="en-US" sz="1400" dirty="0"/>
              <a:t>Once students have decisions from all their choices, they can hold a maximum of two offers:</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one as a ‘firm’ acceptance – their first choice</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the other as an ‘insurance’ acceptance. This acts as a back-up if they don’t get into their  ‘firm’ choice</a:t>
            </a:r>
          </a:p>
          <a:p>
            <a:pPr lvl="0" defTabSz="914400">
              <a:lnSpc>
                <a:spcPct val="100000"/>
              </a:lnSpc>
              <a:spcAft>
                <a:spcPts val="600"/>
              </a:spcAft>
              <a:tabLst>
                <a:tab pos="1003297" algn="l"/>
                <a:tab pos="1346197" algn="l"/>
                <a:tab pos="1663695" algn="l"/>
              </a:tabLst>
            </a:pPr>
            <a:r>
              <a:rPr lang="en-US" sz="1400" dirty="0"/>
              <a:t>They must then decline any remaining offers.</a:t>
            </a:r>
          </a:p>
          <a:p>
            <a:pPr lvl="0" defTabSz="914400">
              <a:lnSpc>
                <a:spcPct val="100000"/>
              </a:lnSpc>
              <a:spcAft>
                <a:spcPts val="600"/>
              </a:spcAft>
              <a:tabLst>
                <a:tab pos="1003297" algn="l"/>
                <a:tab pos="1346197" algn="l"/>
                <a:tab pos="1663695" algn="l"/>
              </a:tabLst>
            </a:pPr>
            <a:r>
              <a:rPr lang="en-US" sz="1400" dirty="0"/>
              <a:t>Once all decisions and replies have been made, if students aren’t holding an offer, they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22</a:t>
            </a:fld>
            <a:endParaRPr lang="en-US" sz="900" kern="0" dirty="0">
              <a:solidFill>
                <a:srgbClr val="1F2834"/>
              </a:solidFill>
              <a:latin typeface="Calibri"/>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3601728" y="1418691"/>
            <a:ext cx="4555301" cy="2853138"/>
          </a:xfrm>
        </p:spPr>
        <p:txBody>
          <a:bodyPr>
            <a:normAutofit/>
          </a:bodyPr>
          <a:lstStyle/>
          <a:p>
            <a:pPr marL="0" indent="0" defTabSz="914400">
              <a:spcBef>
                <a:spcPts val="200"/>
              </a:spcBef>
              <a:buNone/>
            </a:pPr>
            <a:r>
              <a:rPr lang="en-US" sz="1500" b="1" dirty="0"/>
              <a:t>Extra </a:t>
            </a:r>
            <a:r>
              <a:rPr lang="en-US" sz="1500" dirty="0"/>
              <a:t>(Feb –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(Jul –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early July, and add a Clearing choice to their application.  </a:t>
            </a:r>
          </a:p>
          <a:p>
            <a:pPr marL="0" indent="-228600" defTabSz="914400">
              <a:spcBef>
                <a:spcPts val="200"/>
              </a:spcBef>
              <a:buFont typeface="Arial" pitchFamily="34"/>
              <a:buChar char="•"/>
            </a:pPr>
            <a:endParaRPr lang="en-US" sz="1500" dirty="0">
              <a:cs typeface="Calibri Light"/>
            </a:endParaRPr>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23</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p:txBody>
          <a:bodyPr>
            <a:normAutofit fontScale="90000"/>
          </a:bodyPr>
          <a:lstStyle/>
          <a:p>
            <a:r>
              <a:rPr lang="en-GB" dirty="0"/>
              <a:t>What should students be doing now?</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idx="2"/>
          </p:nvPr>
        </p:nvSpPr>
        <p:spPr>
          <a:xfrm>
            <a:off x="287341" y="1729186"/>
            <a:ext cx="3832177" cy="2858688"/>
          </a:xfrm>
        </p:spPr>
        <p:txBody>
          <a:bodyPr>
            <a:normAutofit/>
          </a:bodyPr>
          <a:lstStyle/>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research</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extracurricular activities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work experience</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go beyond the syllabus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24</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p:nvPr>
        </p:nvSpPr>
        <p:spPr>
          <a:xfrm>
            <a:off x="357143" y="0"/>
            <a:ext cx="8228008" cy="1069793"/>
          </a:xfrm>
        </p:spPr>
        <p:txBody>
          <a:bodyPr>
            <a:normAutofit/>
          </a:bodyPr>
          <a:lstStyle/>
          <a:p>
            <a:r>
              <a:rPr lang="en-GB" sz="3200"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3305167366"/>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25</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26</a:t>
            </a:fld>
            <a:endParaRPr lang="en-US" sz="900" dirty="0">
              <a:solidFill>
                <a:srgbClr val="1F2834"/>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287341" y="103758"/>
            <a:ext cx="8228008" cy="1069793"/>
          </a:xfrm>
        </p:spPr>
        <p:txBody>
          <a:bodyPr>
            <a:normAutofit/>
          </a:bodyPr>
          <a:lstStyle/>
          <a:p>
            <a:pPr lvl="0"/>
            <a:r>
              <a:rPr lang="en-GB" sz="3200" dirty="0"/>
              <a:t>What is UCAS?</a:t>
            </a:r>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7BAABDD8-FF6B-4F18-BB86-226492653E5F}" type="slidenum">
              <a:rPr sz="900" kern="0" smtClean="0">
                <a:solidFill>
                  <a:srgbClr val="FFFFFF"/>
                </a:solidFill>
                <a:latin typeface="Calibri"/>
              </a:rPr>
              <a:t>3</a:t>
            </a:fld>
            <a:endParaRPr lang="en-US" sz="900" kern="0" dirty="0">
              <a:solidFill>
                <a:srgbClr val="FFFFFF"/>
              </a:solidFill>
              <a:latin typeface="Calibri"/>
            </a:endParaRPr>
          </a:p>
        </p:txBody>
      </p:sp>
      <p:sp>
        <p:nvSpPr>
          <p:cNvPr id="9" name="Content Placeholder 8">
            <a:extLst>
              <a:ext uri="{FF2B5EF4-FFF2-40B4-BE49-F238E27FC236}">
                <a16:creationId xmlns:a16="http://schemas.microsoft.com/office/drawing/2014/main" id="{F607102A-D89F-436C-B1F9-4522640E2BA0}"/>
              </a:ext>
            </a:extLst>
          </p:cNvPr>
          <p:cNvSpPr>
            <a:spLocks noGrp="1"/>
          </p:cNvSpPr>
          <p:nvPr>
            <p:ph idx="1"/>
          </p:nvPr>
        </p:nvSpPr>
        <p:spPr>
          <a:xfrm>
            <a:off x="343675" y="1430188"/>
            <a:ext cx="8228008" cy="2853138"/>
          </a:xfrm>
        </p:spPr>
        <p:txBody>
          <a:bodyPr/>
          <a:lstStyle/>
          <a:p>
            <a:pPr marL="0" indent="0">
              <a:buClr>
                <a:schemeClr val="bg1"/>
              </a:buClr>
              <a:buNone/>
              <a:defRPr/>
            </a:pPr>
            <a:r>
              <a:rPr lang="en-GB" sz="3200" b="1" dirty="0">
                <a:latin typeface="Calibri"/>
              </a:rPr>
              <a:t>350+</a:t>
            </a:r>
            <a:r>
              <a:rPr lang="en-GB" sz="1600" dirty="0">
                <a:solidFill>
                  <a:schemeClr val="tx1"/>
                </a:solidFill>
                <a:latin typeface="+mj-lt"/>
                <a:cs typeface="Calibri"/>
              </a:rPr>
              <a:t> universities and colleges:</a:t>
            </a:r>
          </a:p>
          <a:p>
            <a:pPr lvl="1">
              <a:buClr>
                <a:schemeClr val="bg1"/>
              </a:buClr>
              <a:buFont typeface="Arial" panose="020B0604020202020204" pitchFamily="34" charset="0"/>
              <a:buChar char="•"/>
              <a:defRPr/>
            </a:pPr>
            <a:r>
              <a:rPr lang="en-GB" sz="1400" b="1" dirty="0">
                <a:solidFill>
                  <a:schemeClr val="tx1"/>
                </a:solidFill>
                <a:latin typeface="+mj-lt"/>
                <a:cs typeface="Calibri"/>
              </a:rPr>
              <a:t>4</a:t>
            </a:r>
            <a:r>
              <a:rPr lang="en-GB" sz="1400" dirty="0">
                <a:solidFill>
                  <a:schemeClr val="tx1"/>
                </a:solidFill>
                <a:latin typeface="+mj-lt"/>
                <a:cs typeface="Calibri"/>
              </a:rPr>
              <a:t> in </a:t>
            </a:r>
            <a:r>
              <a:rPr lang="en-GB" sz="1400" b="1" dirty="0">
                <a:solidFill>
                  <a:schemeClr val="tx1"/>
                </a:solidFill>
                <a:latin typeface="+mj-lt"/>
                <a:cs typeface="Calibri"/>
              </a:rPr>
              <a:t>Northern Ireland</a:t>
            </a:r>
          </a:p>
          <a:p>
            <a:pPr lvl="1">
              <a:buClr>
                <a:schemeClr val="bg1"/>
              </a:buClr>
              <a:buFont typeface="Arial" panose="020B0604020202020204" pitchFamily="34" charset="0"/>
              <a:buChar char="•"/>
              <a:defRPr/>
            </a:pPr>
            <a:r>
              <a:rPr lang="en-GB" sz="1400" b="1" dirty="0">
                <a:solidFill>
                  <a:schemeClr val="tx1"/>
                </a:solidFill>
                <a:latin typeface="+mj-lt"/>
              </a:rPr>
              <a:t>15</a:t>
            </a:r>
            <a:r>
              <a:rPr lang="en-GB" sz="1400" dirty="0">
                <a:solidFill>
                  <a:schemeClr val="tx1"/>
                </a:solidFill>
                <a:latin typeface="+mj-lt"/>
              </a:rPr>
              <a:t> in </a:t>
            </a:r>
            <a:r>
              <a:rPr lang="en-GB" sz="1400" b="1" dirty="0">
                <a:solidFill>
                  <a:schemeClr val="tx1"/>
                </a:solidFill>
                <a:latin typeface="+mj-lt"/>
              </a:rPr>
              <a:t>Wales</a:t>
            </a:r>
          </a:p>
          <a:p>
            <a:pPr lvl="1">
              <a:buClr>
                <a:schemeClr val="bg1"/>
              </a:buClr>
              <a:buFont typeface="Arial" panose="020B0604020202020204" pitchFamily="34" charset="0"/>
              <a:buChar char="•"/>
              <a:defRPr/>
            </a:pPr>
            <a:r>
              <a:rPr lang="en-GB" sz="1400" b="1" dirty="0">
                <a:solidFill>
                  <a:schemeClr val="tx1"/>
                </a:solidFill>
                <a:latin typeface="+mj-lt"/>
              </a:rPr>
              <a:t>18</a:t>
            </a:r>
            <a:r>
              <a:rPr lang="en-GB" sz="1400" dirty="0">
                <a:solidFill>
                  <a:schemeClr val="tx1"/>
                </a:solidFill>
                <a:latin typeface="+mj-lt"/>
              </a:rPr>
              <a:t> in </a:t>
            </a:r>
            <a:r>
              <a:rPr lang="en-GB" sz="1400" b="1" dirty="0">
                <a:solidFill>
                  <a:schemeClr val="tx1"/>
                </a:solidFill>
                <a:latin typeface="+mj-lt"/>
              </a:rPr>
              <a:t>Scotland</a:t>
            </a:r>
          </a:p>
          <a:p>
            <a:pPr lvl="1">
              <a:buClr>
                <a:schemeClr val="bg1"/>
              </a:buClr>
              <a:buFont typeface="Arial" panose="020B0604020202020204" pitchFamily="34" charset="0"/>
              <a:buChar char="•"/>
              <a:defRPr/>
            </a:pPr>
            <a:r>
              <a:rPr lang="en-GB" sz="1400" b="1" dirty="0">
                <a:solidFill>
                  <a:schemeClr val="tx1"/>
                </a:solidFill>
                <a:latin typeface="+mj-lt"/>
              </a:rPr>
              <a:t>316</a:t>
            </a:r>
            <a:r>
              <a:rPr lang="en-GB" sz="1400" dirty="0">
                <a:solidFill>
                  <a:schemeClr val="tx1"/>
                </a:solidFill>
                <a:latin typeface="+mj-lt"/>
              </a:rPr>
              <a:t> in </a:t>
            </a:r>
            <a:r>
              <a:rPr lang="en-GB" sz="1400" b="1" dirty="0">
                <a:solidFill>
                  <a:schemeClr val="tx1"/>
                </a:solidFill>
                <a:latin typeface="+mj-lt"/>
              </a:rPr>
              <a:t>England</a:t>
            </a:r>
          </a:p>
        </p:txBody>
      </p:sp>
      <p:pic>
        <p:nvPicPr>
          <p:cNvPr id="11" name="Picture 10">
            <a:extLst>
              <a:ext uri="{FF2B5EF4-FFF2-40B4-BE49-F238E27FC236}">
                <a16:creationId xmlns:a16="http://schemas.microsoft.com/office/drawing/2014/main" id="{7E00D3D9-43E4-4C15-9A5A-9CCFBC267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623" y="231081"/>
            <a:ext cx="2745262" cy="4052245"/>
          </a:xfrm>
          <a:prstGeom prst="rect">
            <a:avLst/>
          </a:prstGeom>
        </p:spPr>
      </p:pic>
      <p:sp>
        <p:nvSpPr>
          <p:cNvPr id="13" name="Rectangle 12">
            <a:extLst>
              <a:ext uri="{FF2B5EF4-FFF2-40B4-BE49-F238E27FC236}">
                <a16:creationId xmlns:a16="http://schemas.microsoft.com/office/drawing/2014/main" id="{B89B04B5-AFA5-496D-A36C-DB421E33194E}"/>
              </a:ext>
            </a:extLst>
          </p:cNvPr>
          <p:cNvSpPr>
            <a:spLocks noChangeArrowheads="1"/>
          </p:cNvSpPr>
          <p:nvPr/>
        </p:nvSpPr>
        <p:spPr bwMode="auto">
          <a:xfrm>
            <a:off x="343675" y="3176304"/>
            <a:ext cx="40314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chemeClr val="bg1"/>
              </a:buClr>
              <a:buNone/>
              <a:defRPr/>
            </a:pPr>
            <a:r>
              <a:rPr lang="en-GB" sz="3200" b="1" dirty="0">
                <a:solidFill>
                  <a:srgbClr val="1F2834"/>
                </a:solidFill>
                <a:latin typeface="Calibri"/>
              </a:rPr>
              <a:t>35,000+</a:t>
            </a:r>
            <a:r>
              <a:rPr lang="en-GB" sz="3800" b="1" dirty="0">
                <a:latin typeface="+mj-lt"/>
              </a:rPr>
              <a:t> </a:t>
            </a:r>
            <a:r>
              <a:rPr lang="en-GB" sz="1600" dirty="0">
                <a:latin typeface="+mj-lt"/>
              </a:rPr>
              <a:t>courses available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Choices available</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4</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322900180"/>
              </p:ext>
            </p:extLst>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779689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a:lnSpc>
                <a:spcPct val="150000"/>
              </a:lnSpc>
              <a:buClr>
                <a:schemeClr val="tx2"/>
              </a:buClr>
            </a:pPr>
            <a:r>
              <a:rPr lang="en-GB" altLang="en-US" sz="1600" dirty="0">
                <a:latin typeface="+mj-lt"/>
              </a:rPr>
              <a:t>Find out more: ucas.com</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63600"/>
            <a:ext cx="8228008" cy="1069793"/>
          </a:xfrm>
        </p:spPr>
        <p:txBody>
          <a:bodyPr>
            <a:normAutofit/>
          </a:bodyPr>
          <a:lstStyle/>
          <a:p>
            <a:pPr lvl="0"/>
            <a:r>
              <a:rPr lang="en-US" sz="3200" dirty="0"/>
              <a:t>Apprenticeship advice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7341" y="1405806"/>
            <a:ext cx="5404973" cy="3320017"/>
          </a:xfrm>
        </p:spPr>
        <p:txBody>
          <a:bodyPr>
            <a:normAutofit/>
          </a:bodyPr>
          <a:lstStyle/>
          <a:p>
            <a:pPr marL="0" indent="0">
              <a:lnSpc>
                <a:spcPct val="110000"/>
              </a:lnSpc>
              <a:spcBef>
                <a:spcPts val="750"/>
              </a:spcBef>
              <a:buNone/>
              <a:defRPr/>
            </a:pPr>
            <a:r>
              <a:rPr lang="en-US" sz="1600" dirty="0">
                <a:latin typeface="+mj-lt"/>
                <a:cs typeface="Calibri"/>
              </a:rPr>
              <a:t>UCAS has </a:t>
            </a:r>
            <a:r>
              <a:rPr lang="en-US" sz="1600" dirty="0">
                <a:latin typeface="+mj-lt"/>
                <a:cs typeface="Calibri"/>
                <a:hlinkClick r:id="rId3"/>
              </a:rPr>
              <a:t>apprenticeship advice </a:t>
            </a:r>
            <a:r>
              <a:rPr lang="en-US" sz="1600" dirty="0">
                <a:latin typeface="+mj-lt"/>
                <a:cs typeface="Calibri"/>
              </a:rPr>
              <a:t>to help students make informed decisions about their post-16 and post-18 opportunities.</a:t>
            </a:r>
            <a:endParaRPr lang="en-US" sz="1600" dirty="0">
              <a:latin typeface="+mj-lt"/>
            </a:endParaRPr>
          </a:p>
          <a:p>
            <a:pPr marL="0" indent="0">
              <a:lnSpc>
                <a:spcPct val="110000"/>
              </a:lnSpc>
              <a:spcBef>
                <a:spcPts val="750"/>
              </a:spcBef>
              <a:buNone/>
              <a:defRPr/>
            </a:pPr>
            <a:r>
              <a:rPr lang="en-US" sz="1600" dirty="0">
                <a:latin typeface="+mj-lt"/>
              </a:rPr>
              <a:t>Find out about:</a:t>
            </a:r>
          </a:p>
          <a:p>
            <a:pPr marL="647700" lvl="1" indent="-285750">
              <a:lnSpc>
                <a:spcPct val="110000"/>
              </a:lnSpc>
              <a:spcBef>
                <a:spcPts val="750"/>
              </a:spcBef>
              <a:buFont typeface="Arial" panose="020B0604020202020204" pitchFamily="34" charset="0"/>
              <a:buChar char="•"/>
              <a:defRPr/>
            </a:pPr>
            <a:r>
              <a:rPr lang="en-US" sz="1600" dirty="0">
                <a:latin typeface="+mj-lt"/>
              </a:rPr>
              <a:t>the different types of apprenticeships</a:t>
            </a:r>
            <a:endParaRPr lang="en-US" sz="16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600" dirty="0">
                <a:latin typeface="+mj-lt"/>
              </a:rPr>
              <a:t>how to find and apply for apprenticeships</a:t>
            </a:r>
            <a:endParaRPr lang="en-US" sz="16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600" dirty="0">
                <a:latin typeface="+mj-lt"/>
              </a:rPr>
              <a:t>preparing for the application and interview process</a:t>
            </a:r>
            <a:endParaRPr lang="en-US" sz="1600" dirty="0">
              <a:latin typeface="+mj-lt"/>
              <a:cs typeface="Calibri" charset="0"/>
            </a:endParaRPr>
          </a:p>
          <a:p>
            <a:pPr lvl="0">
              <a:lnSpc>
                <a:spcPct val="110000"/>
              </a:lnSpc>
              <a:buFont typeface="Arial" panose="020B0604020202020204" pitchFamily="34" charset="0"/>
              <a:buChar char="•"/>
            </a:pPr>
            <a:endParaRPr lang="en-GB" sz="1200" dirty="0">
              <a:latin typeface="+mj-lt"/>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5</a:t>
            </a:fld>
            <a:endParaRPr lang="en-US" sz="900" dirty="0">
              <a:solidFill>
                <a:srgbClr val="FFFFFF"/>
              </a:solidFill>
              <a:latin typeface="Calibri"/>
            </a:endParaRPr>
          </a:p>
        </p:txBody>
      </p:sp>
      <p:sp>
        <p:nvSpPr>
          <p:cNvPr id="11" name="Oval 10">
            <a:extLst>
              <a:ext uri="{FF2B5EF4-FFF2-40B4-BE49-F238E27FC236}">
                <a16:creationId xmlns:a16="http://schemas.microsoft.com/office/drawing/2014/main" id="{666CE855-95F8-4408-8F28-3F6B47621A5A}"/>
              </a:ext>
            </a:extLst>
          </p:cNvPr>
          <p:cNvSpPr/>
          <p:nvPr/>
        </p:nvSpPr>
        <p:spPr>
          <a:xfrm>
            <a:off x="5982586" y="1165324"/>
            <a:ext cx="2874071" cy="2746275"/>
          </a:xfrm>
          <a:prstGeom prst="ellipse">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2800" b="1" dirty="0"/>
              <a:t>Head to:</a:t>
            </a:r>
            <a:r>
              <a:rPr lang="en-US" sz="1400" b="1" dirty="0"/>
              <a:t> </a:t>
            </a:r>
            <a:r>
              <a:rPr lang="en-GB" sz="1300" b="1" dirty="0">
                <a:hlinkClick r:id="rId4">
                  <a:extLst>
                    <a:ext uri="{A12FA001-AC4F-418D-AE19-62706E023703}">
                      <ahyp:hlinkClr xmlns:ahyp="http://schemas.microsoft.com/office/drawing/2018/hyperlinkcolor" val="tx"/>
                    </a:ext>
                  </a:extLst>
                </a:hlinkClick>
              </a:rPr>
              <a:t>ucas.com/apprenticeships</a:t>
            </a:r>
            <a:endParaRPr lang="en-US" sz="1300" b="1"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AE5D-745C-4619-B0B4-270B12F91B59}"/>
              </a:ext>
            </a:extLst>
          </p:cNvPr>
          <p:cNvSpPr>
            <a:spLocks noGrp="1"/>
          </p:cNvSpPr>
          <p:nvPr>
            <p:ph type="title"/>
          </p:nvPr>
        </p:nvSpPr>
        <p:spPr>
          <a:xfrm>
            <a:off x="287341" y="0"/>
            <a:ext cx="8228008" cy="1069793"/>
          </a:xfrm>
        </p:spPr>
        <p:txBody>
          <a:bodyPr>
            <a:normAutofit/>
          </a:bodyPr>
          <a:lstStyle/>
          <a:p>
            <a:r>
              <a:rPr lang="en-GB" sz="3200" dirty="0"/>
              <a:t>Why higher education?</a:t>
            </a:r>
          </a:p>
        </p:txBody>
      </p:sp>
      <p:sp>
        <p:nvSpPr>
          <p:cNvPr id="3" name="Content Placeholder 2">
            <a:extLst>
              <a:ext uri="{FF2B5EF4-FFF2-40B4-BE49-F238E27FC236}">
                <a16:creationId xmlns:a16="http://schemas.microsoft.com/office/drawing/2014/main" id="{29A9A0D9-5470-4013-856E-B0E08F7FB0EE}"/>
              </a:ext>
            </a:extLst>
          </p:cNvPr>
          <p:cNvSpPr>
            <a:spLocks noGrp="1"/>
          </p:cNvSpPr>
          <p:nvPr>
            <p:ph idx="1"/>
          </p:nvPr>
        </p:nvSpPr>
        <p:spPr>
          <a:xfrm>
            <a:off x="287341" y="1069793"/>
            <a:ext cx="8228008" cy="3378747"/>
          </a:xfrm>
        </p:spPr>
        <p:txBody>
          <a:bodyPr>
            <a:normAutofit/>
          </a:bodyPr>
          <a:lstStyle/>
          <a:p>
            <a:pPr marL="0" indent="0" defTabSz="914400" eaLnBrk="1" hangingPunct="1">
              <a:lnSpc>
                <a:spcPct val="90000"/>
              </a:lnSpc>
              <a:spcAft>
                <a:spcPts val="600"/>
              </a:spcAft>
              <a:buClr>
                <a:srgbClr val="FF6451"/>
              </a:buClr>
              <a:buNone/>
              <a:defRPr/>
            </a:pPr>
            <a:r>
              <a:rPr lang="en-US" sz="1400" b="1" dirty="0">
                <a:latin typeface="+mj-lt"/>
                <a:ea typeface="+mn-ea"/>
              </a:rPr>
              <a:t>Opportunities while studying:</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Chance to study a subject they are passionate about.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Achieve a qualification that could lead to their chosen career.</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Grow in confidence, make lifelong friends, and gain independence and important life skills that will widen their prospects.</a:t>
            </a:r>
          </a:p>
          <a:p>
            <a:pPr marL="228600" indent="-285750" defTabSz="914400" eaLnBrk="1" hangingPunct="1">
              <a:lnSpc>
                <a:spcPct val="90000"/>
              </a:lnSpc>
              <a:spcAft>
                <a:spcPts val="600"/>
              </a:spcAft>
              <a:buClr>
                <a:srgbClr val="FF6451"/>
              </a:buClr>
              <a:buFont typeface="Arial" panose="020B0604020202020204" pitchFamily="34" charset="0"/>
              <a:buChar char="•"/>
              <a:defRPr/>
            </a:pPr>
            <a:endParaRPr lang="en-US" sz="1400" dirty="0">
              <a:latin typeface="+mj-lt"/>
              <a:ea typeface="+mn-ea"/>
            </a:endParaRPr>
          </a:p>
          <a:p>
            <a:pPr marL="0" indent="0" defTabSz="914400" eaLnBrk="1" hangingPunct="1">
              <a:lnSpc>
                <a:spcPct val="90000"/>
              </a:lnSpc>
              <a:spcAft>
                <a:spcPts val="600"/>
              </a:spcAft>
              <a:buClr>
                <a:srgbClr val="FF6451"/>
              </a:buClr>
              <a:buNone/>
              <a:defRPr/>
            </a:pPr>
            <a:r>
              <a:rPr lang="en-US" sz="1400" b="1" dirty="0">
                <a:latin typeface="+mj-lt"/>
                <a:ea typeface="+mn-ea"/>
              </a:rPr>
              <a:t>With a degree, they’ll have:</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the opportunity to follow their career path</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better job prospects, as many employers target graduates</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higher earning potential</a:t>
            </a:r>
          </a:p>
          <a:p>
            <a:pPr>
              <a:buClr>
                <a:srgbClr val="FF6451"/>
              </a:buClr>
              <a:buFont typeface="Arial" panose="020B0604020202020204" pitchFamily="34" charset="0"/>
              <a:buChar char="•"/>
            </a:pPr>
            <a:endParaRPr lang="en-GB" sz="2000" dirty="0">
              <a:latin typeface="+mj-lt"/>
            </a:endParaRPr>
          </a:p>
        </p:txBody>
      </p:sp>
      <p:sp>
        <p:nvSpPr>
          <p:cNvPr id="5" name="Footer Placeholder 4">
            <a:extLst>
              <a:ext uri="{FF2B5EF4-FFF2-40B4-BE49-F238E27FC236}">
                <a16:creationId xmlns:a16="http://schemas.microsoft.com/office/drawing/2014/main" id="{72891204-7940-4034-A1FD-6B3269EA837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6CC70FA0-C4F7-4983-9F94-DDADBDCB410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FFFFFF"/>
              </a:solidFill>
              <a:uFillTx/>
              <a:latin typeface="Calibri"/>
            </a:endParaRPr>
          </a:p>
        </p:txBody>
      </p:sp>
      <p:sp>
        <p:nvSpPr>
          <p:cNvPr id="8" name="Slide Number Placeholder 6">
            <a:extLst>
              <a:ext uri="{FF2B5EF4-FFF2-40B4-BE49-F238E27FC236}">
                <a16:creationId xmlns:a16="http://schemas.microsoft.com/office/drawing/2014/main" id="{AF5DBA2D-B053-4345-9FA9-0CC3ED5AB269}"/>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kern="0" dirty="0">
                <a:solidFill>
                  <a:srgbClr val="FFFFFF"/>
                </a:solidFill>
                <a:latin typeface="Calibri"/>
              </a:rPr>
              <a:t>|   </a:t>
            </a:r>
            <a:fld id="{A2F8606F-E88B-417C-9A1B-095B832E158D}" type="slidenum">
              <a:rPr sz="900" kern="0" smtClean="0">
                <a:solidFill>
                  <a:srgbClr val="FFFFFF"/>
                </a:solidFill>
                <a:latin typeface="Calibri"/>
              </a:rPr>
              <a:pPr defTabSz="457200">
                <a:defRPr sz="1800" b="0" i="0" u="none" strike="noStrike" kern="0" cap="none" spc="0" baseline="0">
                  <a:solidFill>
                    <a:srgbClr val="000000"/>
                  </a:solidFill>
                  <a:uFillTx/>
                </a:defRPr>
              </a:pPr>
              <a:t>6</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65275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27294"/>
            <a:ext cx="8228008" cy="1069793"/>
          </a:xfrm>
        </p:spPr>
        <p:txBody>
          <a:bodyPr>
            <a:normAutofit/>
          </a:bodyPr>
          <a:lstStyle/>
          <a:p>
            <a:pPr lvl="0"/>
            <a:r>
              <a:rPr lang="en-US" sz="3200" dirty="0"/>
              <a:t>Choosing the right university</a:t>
            </a:r>
            <a:endParaRPr lang="en-GB" sz="3200" dirty="0"/>
          </a:p>
        </p:txBody>
      </p:sp>
      <p:sp>
        <p:nvSpPr>
          <p:cNvPr id="3" name="Content Placeholder 7">
            <a:extLst>
              <a:ext uri="{FF2B5EF4-FFF2-40B4-BE49-F238E27FC236}">
                <a16:creationId xmlns:a16="http://schemas.microsoft.com/office/drawing/2014/main" id="{A86E5E37-D0AE-4C77-BF86-AE30CCB35F96}"/>
              </a:ext>
            </a:extLst>
          </p:cNvPr>
          <p:cNvSpPr txBox="1">
            <a:spLocks noGrp="1"/>
          </p:cNvSpPr>
          <p:nvPr>
            <p:ph idx="1"/>
          </p:nvPr>
        </p:nvSpPr>
        <p:spPr>
          <a:xfrm>
            <a:off x="162093" y="1239723"/>
            <a:ext cx="8819814" cy="2853138"/>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Style</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Location</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Size </a:t>
            </a:r>
            <a:r>
              <a:rPr lang="en-GB" sz="1500" dirty="0">
                <a:latin typeface="Calibri Light" pitchFamily="34"/>
                <a:cs typeface="Calibri Light" pitchFamily="34"/>
              </a:rPr>
              <a:t>– </a:t>
            </a:r>
            <a:r>
              <a:rPr lang="en-US" sz="15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Culture and facilities </a:t>
            </a:r>
            <a:r>
              <a:rPr lang="en-GB" sz="1500" dirty="0">
                <a:latin typeface="Calibri Light" pitchFamily="34"/>
                <a:cs typeface="Calibri Light" pitchFamily="34"/>
              </a:rPr>
              <a:t>– </a:t>
            </a:r>
            <a:r>
              <a:rPr lang="en-US" sz="15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What graduates do </a:t>
            </a:r>
            <a:r>
              <a:rPr lang="en-GB" sz="1500" dirty="0">
                <a:latin typeface="Calibri Light" pitchFamily="34"/>
                <a:cs typeface="Calibri Light" pitchFamily="34"/>
              </a:rPr>
              <a:t>– </a:t>
            </a:r>
            <a:r>
              <a:rPr lang="en-US" sz="15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Tuition fees </a:t>
            </a:r>
            <a:r>
              <a:rPr lang="en-GB" sz="1500" dirty="0">
                <a:latin typeface="Calibri Light" pitchFamily="34"/>
                <a:cs typeface="Calibri Light" pitchFamily="34"/>
              </a:rPr>
              <a:t>– can </a:t>
            </a:r>
            <a:r>
              <a:rPr lang="en-US" sz="1500" dirty="0">
                <a:latin typeface="Calibri Light" pitchFamily="34"/>
                <a:cs typeface="Calibri Light" pitchFamily="34"/>
              </a:rPr>
              <a:t>vary between course providers.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Living costs </a:t>
            </a:r>
            <a:r>
              <a:rPr lang="en-GB" sz="1500" dirty="0">
                <a:latin typeface="Calibri Light" pitchFamily="34"/>
                <a:cs typeface="Calibri Light" pitchFamily="34"/>
              </a:rPr>
              <a:t>– </a:t>
            </a:r>
            <a:r>
              <a:rPr lang="en-US" sz="1500" dirty="0">
                <a:latin typeface="Calibri Light" pitchFamily="34"/>
                <a:cs typeface="Calibri Light" pitchFamily="34"/>
              </a:rPr>
              <a:t>accommodation, transport, and food can vary enormously. </a:t>
            </a:r>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7</a:t>
            </a:fld>
            <a:endParaRPr lang="en-US" sz="900" dirty="0">
              <a:solidFill>
                <a:srgbClr val="1F2834"/>
              </a:solidFill>
              <a:latin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normAutofit/>
          </a:bodyPr>
          <a:lstStyle/>
          <a:p>
            <a:pPr lvl="0"/>
            <a:r>
              <a:rPr lang="en-US" sz="3200" dirty="0"/>
              <a:t>Choosing the right course</a:t>
            </a:r>
            <a:endParaRPr lang="en-GB" sz="3200" dirty="0"/>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377515"/>
            <a:ext cx="8228008" cy="3254305"/>
          </a:xfrm>
        </p:spPr>
        <p:txBody>
          <a:bodyPr>
            <a:normAutofit lnSpcReduction="10000"/>
          </a:bodyPr>
          <a:lstStyle/>
          <a:p>
            <a:pPr lvl="0">
              <a:lnSpc>
                <a:spcPct val="100000"/>
              </a:lnSpc>
              <a:spcAft>
                <a:spcPts val="1200"/>
              </a:spcAft>
              <a:buClr>
                <a:srgbClr val="FB705B"/>
              </a:buClr>
              <a:buFont typeface="Arial" pitchFamily="34"/>
              <a:buChar char="•"/>
            </a:pPr>
            <a:r>
              <a:rPr lang="en-US" sz="1400" dirty="0"/>
              <a:t>What does the course cover? </a:t>
            </a:r>
          </a:p>
          <a:p>
            <a:pPr lvl="0">
              <a:lnSpc>
                <a:spcPct val="100000"/>
              </a:lnSpc>
              <a:spcAft>
                <a:spcPts val="1200"/>
              </a:spcAft>
              <a:buClr>
                <a:srgbClr val="FB705B"/>
              </a:buClr>
              <a:buFont typeface="Arial" pitchFamily="34"/>
              <a:buChar char="•"/>
            </a:pPr>
            <a:r>
              <a:rPr lang="en-GB" sz="1400" dirty="0"/>
              <a:t>Courses with the same title may be very different. </a:t>
            </a:r>
          </a:p>
          <a:p>
            <a:pPr lvl="0">
              <a:lnSpc>
                <a:spcPct val="100000"/>
              </a:lnSpc>
              <a:spcAft>
                <a:spcPts val="1200"/>
              </a:spcAft>
              <a:buClr>
                <a:srgbClr val="FB705B"/>
              </a:buClr>
              <a:buFont typeface="Arial" pitchFamily="34"/>
              <a:buChar char="•"/>
            </a:pPr>
            <a:r>
              <a:rPr lang="en-US" sz="1400" dirty="0"/>
              <a:t>Look carefully at the core course content, and the range of optional studies/modules available. </a:t>
            </a:r>
          </a:p>
          <a:p>
            <a:pPr lvl="0">
              <a:lnSpc>
                <a:spcPct val="100000"/>
              </a:lnSpc>
              <a:spcAft>
                <a:spcPts val="1200"/>
              </a:spcAft>
              <a:buClr>
                <a:srgbClr val="FB705B"/>
              </a:buClr>
              <a:buFont typeface="Arial" pitchFamily="34"/>
              <a:buChar char="•"/>
            </a:pPr>
            <a:r>
              <a:rPr lang="en-US" sz="1400" dirty="0"/>
              <a:t>Which modules are the most interesting and relevant to career aspirations?</a:t>
            </a:r>
          </a:p>
          <a:p>
            <a:pPr lvl="0">
              <a:lnSpc>
                <a:spcPct val="100000"/>
              </a:lnSpc>
              <a:spcAft>
                <a:spcPts val="1200"/>
              </a:spcAft>
              <a:buClr>
                <a:srgbClr val="FB705B"/>
              </a:buClr>
              <a:buFont typeface="Arial" pitchFamily="34"/>
              <a:buChar char="•"/>
            </a:pPr>
            <a:r>
              <a:rPr lang="en-US" sz="1400" dirty="0"/>
              <a:t>See if the course or university/college offers any internship, placement, or study abroad opportunities.</a:t>
            </a:r>
          </a:p>
          <a:p>
            <a:pPr lvl="0">
              <a:lnSpc>
                <a:spcPct val="100000"/>
              </a:lnSpc>
              <a:spcAft>
                <a:spcPts val="1200"/>
              </a:spcAft>
              <a:buClr>
                <a:srgbClr val="FB705B"/>
              </a:buClr>
              <a:buFont typeface="Arial" pitchFamily="34"/>
              <a:buChar char="•"/>
            </a:pPr>
            <a:r>
              <a:rPr lang="en-US" sz="1400" dirty="0"/>
              <a:t>How is the course taught </a:t>
            </a:r>
            <a:r>
              <a:rPr lang="en-GB" sz="1400" dirty="0"/>
              <a:t>–</a:t>
            </a:r>
            <a:r>
              <a:rPr lang="en-US" sz="1400" dirty="0"/>
              <a:t> structured teaching, or more independent research? How many lectures are there, and how much group work will be done in seminars?</a:t>
            </a:r>
          </a:p>
          <a:p>
            <a:pPr lvl="0">
              <a:lnSpc>
                <a:spcPct val="100000"/>
              </a:lnSpc>
              <a:spcAft>
                <a:spcPts val="1200"/>
              </a:spcAft>
              <a:buClr>
                <a:srgbClr val="FB705B"/>
              </a:buClr>
              <a:buFont typeface="Arial" pitchFamily="34"/>
              <a:buChar char="•"/>
            </a:pPr>
            <a:r>
              <a:rPr lang="en-US" sz="1400" dirty="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8622C8-A11B-47C4-B52A-53B98C8E7A9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August 2022</a:t>
            </a:fld>
            <a:endParaRPr lang="en-US" sz="900" b="0" i="0" u="none" strike="noStrike" kern="1200" cap="none" spc="0" baseline="0" dirty="0">
              <a:solidFill>
                <a:srgbClr val="FFFFFF"/>
              </a:solidFill>
              <a:uFillTx/>
              <a:latin typeface="Calibri"/>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B14A2904-CCC7-4158-A484-B144FE6209CD}" type="slidenum">
              <a:rPr sz="900" smtClean="0">
                <a:solidFill>
                  <a:srgbClr val="FFFFFF"/>
                </a:solidFill>
                <a:latin typeface="Calibri"/>
              </a:rPr>
              <a:t>8</a:t>
            </a:fld>
            <a:endParaRPr lang="en-US" sz="900" dirty="0">
              <a:solidFill>
                <a:srgbClr val="FFFFFF"/>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p:nvPr>
        </p:nvSpPr>
        <p:spPr/>
        <p:txBody>
          <a:bodyPr>
            <a:normAutofit fontScale="90000"/>
          </a:bodyPr>
          <a:lstStyle/>
          <a:p>
            <a:r>
              <a:rPr lang="en-GB" dirty="0"/>
              <a:t>Research resources</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171055ABF8564582BFE9B3032F8ED2" ma:contentTypeVersion="13" ma:contentTypeDescription="Create a new document." ma:contentTypeScope="" ma:versionID="9ad66bcb18e7c4b0cfc4ccf36438281c">
  <xsd:schema xmlns:xsd="http://www.w3.org/2001/XMLSchema" xmlns:xs="http://www.w3.org/2001/XMLSchema" xmlns:p="http://schemas.microsoft.com/office/2006/metadata/properties" xmlns:ns3="0110a290-4e1d-46bc-911d-4e5f7c32959d" xmlns:ns4="aa93c401-d1e7-4cf2-8c44-f2b337c5cd63" targetNamespace="http://schemas.microsoft.com/office/2006/metadata/properties" ma:root="true" ma:fieldsID="6cd5f6b454edf807d0203914e6d7e277" ns3:_="" ns4:_="">
    <xsd:import namespace="0110a290-4e1d-46bc-911d-4e5f7c32959d"/>
    <xsd:import namespace="aa93c401-d1e7-4cf2-8c44-f2b337c5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0a290-4e1d-46bc-911d-4e5f7c3295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93c401-d1e7-4cf2-8c44-f2b337c5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F9D8C3-0BAB-401C-B29C-353B748935CB}">
  <ds:schemaRefs>
    <ds:schemaRef ds:uri="http://schemas.microsoft.com/sharepoint/v3/contenttype/forms"/>
  </ds:schemaRefs>
</ds:datastoreItem>
</file>

<file path=customXml/itemProps2.xml><?xml version="1.0" encoding="utf-8"?>
<ds:datastoreItem xmlns:ds="http://schemas.openxmlformats.org/officeDocument/2006/customXml" ds:itemID="{BE6D2D1D-81F5-4959-B0EE-9868BF236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0a290-4e1d-46bc-911d-4e5f7c32959d"/>
    <ds:schemaRef ds:uri="aa93c401-d1e7-4cf2-8c44-f2b337c5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E7382A-0413-4B8C-AFE5-F65A362FE583}">
  <ds:schemaRefs>
    <ds:schemaRef ds:uri="http://purl.org/dc/dcmitype/"/>
    <ds:schemaRef ds:uri="http://www.w3.org/XML/1998/namespace"/>
    <ds:schemaRef ds:uri="http://schemas.microsoft.com/office/infopath/2007/PartnerControls"/>
    <ds:schemaRef ds:uri="http://purl.org/dc/elements/1.1/"/>
    <ds:schemaRef ds:uri="aa93c401-d1e7-4cf2-8c44-f2b337c5cd63"/>
    <ds:schemaRef ds:uri="http://schemas.microsoft.com/office/2006/documentManagement/types"/>
    <ds:schemaRef ds:uri="http://purl.org/dc/terms/"/>
    <ds:schemaRef ds:uri="http://schemas.openxmlformats.org/package/2006/metadata/core-properties"/>
    <ds:schemaRef ds:uri="0110a290-4e1d-46bc-911d-4e5f7c32959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326</TotalTime>
  <Words>1763</Words>
  <Application>Microsoft Office PowerPoint</Application>
  <PresentationFormat>On-screen Show (16:9)</PresentationFormat>
  <Paragraphs>265</Paragraphs>
  <Slides>26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ucas2020</vt:lpstr>
      <vt:lpstr>Parents’ presentation</vt:lpstr>
      <vt:lpstr>PowerPoint Presentation</vt:lpstr>
      <vt:lpstr>What is UCAS?</vt:lpstr>
      <vt:lpstr>Choices available</vt:lpstr>
      <vt:lpstr>Apprenticeship advice</vt:lpstr>
      <vt:lpstr>Why higher education?</vt:lpstr>
      <vt:lpstr>Choosing the right university</vt:lpstr>
      <vt:lpstr>Choosing the right course</vt:lpstr>
      <vt:lpstr>Research resources</vt:lpstr>
      <vt:lpstr>Starting research</vt:lpstr>
      <vt:lpstr>Organise everything in one place…</vt:lpstr>
      <vt:lpstr>Free tools to help…</vt:lpstr>
      <vt:lpstr>When to apply for 2022 entry</vt:lpstr>
      <vt:lpstr>Applying -  key facts</vt:lpstr>
      <vt:lpstr>Registering </vt:lpstr>
      <vt:lpstr>Linking to a school</vt:lpstr>
      <vt:lpstr>Making an application  </vt:lpstr>
      <vt:lpstr>The personal statement </vt:lpstr>
      <vt:lpstr>PowerPoint Presentation</vt:lpstr>
      <vt:lpstr>Tracking applications</vt:lpstr>
      <vt:lpstr>Decisions</vt:lpstr>
      <vt:lpstr>Replies to offers</vt:lpstr>
      <vt:lpstr>Other options</vt:lpstr>
      <vt:lpstr>What should students be doing now?</vt:lpstr>
      <vt:lpstr>How can you support them?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evening presentation</dc:title>
  <dc:creator>Genia Garrity</dc:creator>
  <cp:lastModifiedBy>Aaron</cp:lastModifiedBy>
  <cp:revision>22</cp:revision>
  <cp:lastPrinted>2021-05-05T08:29:34Z</cp:lastPrinted>
  <dcterms:created xsi:type="dcterms:W3CDTF">2021-02-12T14:08:30Z</dcterms:created>
  <dcterms:modified xsi:type="dcterms:W3CDTF">2022-08-24T13:53:21Z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0x010100AC171055ABF8564582BFE9B3032F8ED2</vt:lpwstr>
  </property>
</Properties>
</file>