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0" r:id="rId5"/>
    <p:sldId id="279" r:id="rId6"/>
    <p:sldId id="261" r:id="rId7"/>
    <p:sldId id="265" r:id="rId8"/>
    <p:sldId id="263" r:id="rId9"/>
    <p:sldId id="280" r:id="rId10"/>
    <p:sldId id="281" r:id="rId11"/>
    <p:sldId id="283" r:id="rId12"/>
    <p:sldId id="28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6468130" y="38637"/>
            <a:ext cx="2639362" cy="15197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948"/>
          <a:stretch/>
        </p:blipFill>
        <p:spPr>
          <a:xfrm>
            <a:off x="27227" y="26764"/>
            <a:ext cx="5121103" cy="1519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48" y="38638"/>
            <a:ext cx="1288499" cy="15768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50092" y="6356350"/>
            <a:ext cx="2057400" cy="501650"/>
          </a:xfrm>
        </p:spPr>
        <p:txBody>
          <a:bodyPr/>
          <a:lstStyle>
            <a:lvl1pPr algn="r">
              <a:defRPr sz="1350" b="1">
                <a:solidFill>
                  <a:schemeClr val="bg1"/>
                </a:solidFill>
                <a:latin typeface="Square721 BT" panose="020B0504020202060204" pitchFamily="34" charset="0"/>
              </a:defRPr>
            </a:lvl1pPr>
          </a:lstStyle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6142" y="1589728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56147" y="11073"/>
            <a:ext cx="7069" cy="16068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50922" y="-17143"/>
            <a:ext cx="7069" cy="16068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96"/>
          <a:stretch/>
        </p:blipFill>
        <p:spPr>
          <a:xfrm>
            <a:off x="6472353" y="72025"/>
            <a:ext cx="2544583" cy="13744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31364" t="41185" r="28986" b="37547"/>
          <a:stretch/>
        </p:blipFill>
        <p:spPr>
          <a:xfrm>
            <a:off x="3239726" y="2500629"/>
            <a:ext cx="2389070" cy="9606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2867" t="43054" r="26470" b="29711"/>
          <a:stretch/>
        </p:blipFill>
        <p:spPr>
          <a:xfrm>
            <a:off x="1962310" y="1902041"/>
            <a:ext cx="4943902" cy="1992302"/>
          </a:xfrm>
          <a:prstGeom prst="rect">
            <a:avLst/>
          </a:prstGeom>
        </p:spPr>
      </p:pic>
      <p:sp>
        <p:nvSpPr>
          <p:cNvPr id="3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34792" y="4046188"/>
            <a:ext cx="7886700" cy="83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en-GB" dirty="0"/>
              <a:t>Sub Title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0140" y="5049672"/>
            <a:ext cx="8645132" cy="1279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74501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11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30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45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7544" y="332656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>
                <a:solidFill>
                  <a:srgbClr val="394A5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Heading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323528" y="6399604"/>
            <a:ext cx="8496300" cy="243285"/>
          </a:xfrm>
          <a:prstGeom prst="rect">
            <a:avLst/>
          </a:prstGeom>
          <a:solidFill>
            <a:srgbClr val="4259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6408738"/>
            <a:ext cx="316840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75" spc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CENTRE FOR EDUCATION STATISTICS AND EVALUATION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34318" y="6408736"/>
            <a:ext cx="155869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75" spc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WWW.CESE.NSW.GOV.AU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8452462" y="6338683"/>
            <a:ext cx="37726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BD1D4D-58FE-470A-9E95-0A2D074D2B8E}" type="slidenum">
              <a:rPr lang="en-AU" sz="75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sz="75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1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0425"/>
            <a:ext cx="7886700" cy="8302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46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3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09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0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83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74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00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73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796"/>
          <a:stretch/>
        </p:blipFill>
        <p:spPr>
          <a:xfrm>
            <a:off x="6832165" y="4929484"/>
            <a:ext cx="2595265" cy="14018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9144000" cy="681037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60424"/>
            <a:ext cx="7886700" cy="83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0BEEE-8DC8-406A-B0FC-C6170BE22520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B80D-1D91-4EA9-B14C-FB7253BA0F1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/>
          <p:cNvSpPr/>
          <p:nvPr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350" b="1" dirty="0">
              <a:latin typeface="Square721 BT" panose="020B050402020206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781400" y="496949"/>
            <a:ext cx="195491" cy="27306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29798" y="126866"/>
            <a:ext cx="145370" cy="1894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88054" y="37231"/>
            <a:ext cx="145370" cy="1894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646309" y="166780"/>
            <a:ext cx="166861" cy="22738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825474" y="899067"/>
            <a:ext cx="213381" cy="27136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11779" y="259149"/>
            <a:ext cx="3628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Square721 BT" panose="020B0504020202060204" pitchFamily="34" charset="0"/>
              </a:rPr>
              <a:t>The City of Leicester College</a:t>
            </a:r>
            <a:r>
              <a:rPr lang="en-US" sz="1800" b="1" baseline="0" dirty="0">
                <a:solidFill>
                  <a:schemeClr val="bg1"/>
                </a:solidFill>
                <a:latin typeface="Square721 BT" panose="020B0504020202060204" pitchFamily="34" charset="0"/>
              </a:rPr>
              <a:t> </a:t>
            </a:r>
            <a:endParaRPr lang="en-US" sz="1800" b="1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6435719"/>
            <a:ext cx="39855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350" b="1" dirty="0">
                <a:solidFill>
                  <a:schemeClr val="bg1"/>
                </a:solidFill>
                <a:latin typeface="Square721 BT" panose="020B0504020202060204" pitchFamily="34" charset="0"/>
              </a:rPr>
              <a:t>Be Happy, Be Ambitious, Make</a:t>
            </a:r>
            <a:r>
              <a:rPr lang="en-GB" sz="1350" b="1" baseline="0" dirty="0">
                <a:solidFill>
                  <a:schemeClr val="bg1"/>
                </a:solidFill>
                <a:latin typeface="Square721 BT" panose="020B0504020202060204" pitchFamily="34" charset="0"/>
              </a:rPr>
              <a:t> a Difference</a:t>
            </a:r>
            <a:endParaRPr lang="en-GB" sz="1350" b="1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Square721 BT" panose="020B050402020206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752600"/>
          </a:xfrm>
        </p:spPr>
        <p:txBody>
          <a:bodyPr/>
          <a:lstStyle/>
          <a:p>
            <a:r>
              <a:rPr lang="en-GB" dirty="0"/>
              <a:t>The City of Leicester 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88394"/>
            <a:ext cx="6400800" cy="17526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Welcome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00450"/>
            <a:ext cx="4894483" cy="23488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C72852-1CC1-4099-B9BC-58C93B8CF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14"/>
    </mc:Choice>
    <mc:Fallback xmlns="">
      <p:transition spd="slow" advTm="9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960" y="669801"/>
            <a:ext cx="8229600" cy="571500"/>
          </a:xfrm>
        </p:spPr>
        <p:txBody>
          <a:bodyPr/>
          <a:lstStyle/>
          <a:p>
            <a:r>
              <a:rPr lang="en-GB" dirty="0"/>
              <a:t>Meet the Team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9632" y="1385381"/>
            <a:ext cx="2052000" cy="1711220"/>
            <a:chOff x="118881" y="5390168"/>
            <a:chExt cx="2052000" cy="1711220"/>
          </a:xfrm>
        </p:grpSpPr>
        <p:pic>
          <p:nvPicPr>
            <p:cNvPr id="5" name="Picture 3" descr="Chris Dakin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1" y="5390168"/>
              <a:ext cx="2052000" cy="11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53288" y="6578168"/>
              <a:ext cx="17834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b="1" dirty="0"/>
                <a:t>Mr C. Dakin</a:t>
              </a:r>
            </a:p>
            <a:p>
              <a:pPr algn="ctr"/>
              <a:r>
                <a:rPr lang="en-GB" sz="1350" b="1" dirty="0"/>
                <a:t>Assistant Head i/c KS5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00038" y="1400770"/>
            <a:ext cx="2052000" cy="1908000"/>
            <a:chOff x="1145010" y="7206549"/>
            <a:chExt cx="2052000" cy="1903581"/>
          </a:xfrm>
        </p:grpSpPr>
        <p:pic>
          <p:nvPicPr>
            <p:cNvPr id="11" name="Picture 4" descr="Dipak Bhatt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010" y="7206549"/>
              <a:ext cx="2052000" cy="11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279288" y="8394549"/>
              <a:ext cx="1783444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b="1" dirty="0"/>
                <a:t>Mr D. Bhatt</a:t>
              </a:r>
            </a:p>
            <a:p>
              <a:pPr algn="ctr"/>
              <a:r>
                <a:rPr lang="en-GB" sz="1350" b="1" dirty="0"/>
                <a:t>Year 12 Achievement Coordinator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59632" y="3287727"/>
            <a:ext cx="2052000" cy="1903580"/>
            <a:chOff x="3656156" y="7206549"/>
            <a:chExt cx="2052000" cy="1903580"/>
          </a:xfrm>
        </p:grpSpPr>
        <p:pic>
          <p:nvPicPr>
            <p:cNvPr id="14" name="Picture 5" descr="Andy Cruickshank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156" y="7206549"/>
              <a:ext cx="2052000" cy="11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790434" y="8394548"/>
              <a:ext cx="1783444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b="1" dirty="0"/>
                <a:t>Mr A. Cruickshank</a:t>
              </a:r>
            </a:p>
            <a:p>
              <a:pPr algn="ctr"/>
              <a:r>
                <a:rPr lang="en-GB" sz="1350" b="1" dirty="0"/>
                <a:t>Year 13 Achievement Coordinator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80760" y="3283306"/>
            <a:ext cx="2052000" cy="1680183"/>
            <a:chOff x="2392379" y="5905651"/>
            <a:chExt cx="2052000" cy="1680183"/>
          </a:xfrm>
        </p:grpSpPr>
        <p:pic>
          <p:nvPicPr>
            <p:cNvPr id="17" name="Picture 2" descr="http://www.cityleicester.co.uk/wp-content/uploads/2016/10/Sindy-Soor.jp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2379" y="5905651"/>
              <a:ext cx="2052000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526657" y="7078003"/>
              <a:ext cx="178344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b="1" dirty="0"/>
                <a:t>Miss S. </a:t>
              </a:r>
              <a:r>
                <a:rPr lang="en-GB" sz="1350" b="1" dirty="0" err="1"/>
                <a:t>Soor</a:t>
              </a:r>
              <a:endParaRPr lang="en-GB" sz="1350" b="1" dirty="0"/>
            </a:p>
            <a:p>
              <a:pPr algn="ctr"/>
              <a:r>
                <a:rPr lang="en-GB" sz="1350" b="1" dirty="0"/>
                <a:t>Sixth Form Mentor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00038" y="3278789"/>
            <a:ext cx="2052000" cy="1873535"/>
            <a:chOff x="4657190" y="7129681"/>
            <a:chExt cx="2052000" cy="1873535"/>
          </a:xfrm>
        </p:grpSpPr>
        <p:pic>
          <p:nvPicPr>
            <p:cNvPr id="20" name="Picture 4" descr="http://www.cityleicester.co.uk/wp-content/uploads/2016/10/Helen-Hall.jpg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190" y="7129681"/>
              <a:ext cx="2052000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03030" y="8287635"/>
              <a:ext cx="1783444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b="1" dirty="0"/>
                <a:t>Miss H. Hall</a:t>
              </a:r>
            </a:p>
            <a:p>
              <a:pPr algn="ctr"/>
              <a:r>
                <a:rPr lang="en-GB" sz="1350" b="1" dirty="0"/>
                <a:t>Study Centre Administrator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80760" y="4904829"/>
            <a:ext cx="2052000" cy="1871110"/>
            <a:chOff x="2337912" y="7395226"/>
            <a:chExt cx="2052000" cy="1871110"/>
          </a:xfrm>
        </p:grpSpPr>
        <p:pic>
          <p:nvPicPr>
            <p:cNvPr id="23" name="Picture 6" descr="http://www.cityleicester.co.uk/wp-content/uploads/2018/10/Diane.jpg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912" y="7395226"/>
              <a:ext cx="2052000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472190" y="8550755"/>
              <a:ext cx="1783444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b="1" dirty="0"/>
                <a:t>Miss D. </a:t>
              </a:r>
              <a:r>
                <a:rPr lang="en-GB" sz="1350" b="1" dirty="0" err="1"/>
                <a:t>Golby</a:t>
              </a:r>
              <a:endParaRPr lang="en-GB" sz="1350" b="1" dirty="0"/>
            </a:p>
            <a:p>
              <a:pPr algn="ctr"/>
              <a:r>
                <a:rPr lang="en-GB" sz="1350" b="1" dirty="0"/>
                <a:t>Sixth Form Administrator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BEA708-BD52-4DDA-87CB-328901D36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13"/>
    </mc:Choice>
    <mc:Fallback xmlns="">
      <p:transition spd="slow" advTm="11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expect?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Quotes from OFSTED  about your Sixth Form: </a:t>
            </a:r>
          </a:p>
          <a:p>
            <a:r>
              <a:rPr lang="en-GB" dirty="0"/>
              <a:t>Teaching in the sixth form is consistently of a high quality. Teachers match their teaching well to the prior attainment and current progress of students</a:t>
            </a:r>
          </a:p>
          <a:p>
            <a:r>
              <a:rPr lang="en-GB" dirty="0"/>
              <a:t>Students respond well to the high-quality feedback they receive that enables them to improve their work.  </a:t>
            </a:r>
          </a:p>
          <a:p>
            <a:r>
              <a:rPr lang="en-GB" dirty="0"/>
              <a:t>Sixth-form students achieve well and make strong progress	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DB3925-98E8-46FC-AD31-0C3E02266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31"/>
    </mc:Choice>
    <mc:Fallback xmlns="">
      <p:transition spd="slow" advTm="82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dirty="0"/>
              <a:t>Facts about </a:t>
            </a:r>
            <a:r>
              <a:rPr lang="en-GB" u="sng" dirty="0"/>
              <a:t>your</a:t>
            </a:r>
            <a:r>
              <a:rPr lang="en-GB" dirty="0"/>
              <a:t> Sixth Form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TCOLC Sixth Form is rated “Good” by OFSTED 2019</a:t>
            </a:r>
          </a:p>
          <a:p>
            <a:r>
              <a:rPr lang="en-GB" dirty="0"/>
              <a:t>Has a positive progress score for academic courses</a:t>
            </a:r>
          </a:p>
          <a:p>
            <a:r>
              <a:rPr lang="en-GB" dirty="0"/>
              <a:t>Has a progress score for A levels that is in the top 25% across the nation </a:t>
            </a:r>
          </a:p>
          <a:p>
            <a:r>
              <a:rPr lang="en-GB" dirty="0"/>
              <a:t>The number of our students who are in higher education one year after leaving college </a:t>
            </a:r>
            <a:r>
              <a:rPr lang="en-GB" u="sng" dirty="0"/>
              <a:t>above</a:t>
            </a:r>
            <a:r>
              <a:rPr lang="en-GB" dirty="0"/>
              <a:t> the NATIONAL average.</a:t>
            </a:r>
          </a:p>
          <a:p>
            <a:r>
              <a:rPr lang="en-GB" dirty="0"/>
              <a:t>94% of our students are in either education, employment or training one year after leaving TCOLC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0D02CB-766A-4EA7-9852-D1A6881D5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93"/>
    </mc:Choice>
    <mc:Fallback xmlns="">
      <p:transition spd="slow" advTm="9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 Supportive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2800" dirty="0"/>
          </a:p>
          <a:p>
            <a:r>
              <a:rPr lang="en-GB" sz="2800" dirty="0"/>
              <a:t>Our pastoral support and guidance is excellent and is an essential element to your success in the Sixth Form.  </a:t>
            </a:r>
          </a:p>
          <a:p>
            <a:r>
              <a:rPr lang="en-GB" sz="2800" dirty="0"/>
              <a:t>We provide regular contact with experienced tutors who are able to guide and advise in a friendly, supportive manner. </a:t>
            </a:r>
          </a:p>
          <a:p>
            <a:r>
              <a:rPr lang="en-GB" sz="2800" dirty="0"/>
              <a:t>We also have a careers advisor and specialist mentors as part of our team.</a:t>
            </a:r>
          </a:p>
          <a:p>
            <a:r>
              <a:rPr lang="en-GB" sz="2800" dirty="0"/>
              <a:t>Trips &amp; Events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78" y="186056"/>
            <a:ext cx="2231329" cy="18533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2EB0F3-41C4-4EE9-A1EE-892176215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7"/>
    </mc:Choice>
    <mc:Fallback xmlns="">
      <p:transition spd="slow" advTm="5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 Voice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0" y="1556792"/>
            <a:ext cx="9108504" cy="4896544"/>
            <a:chOff x="0" y="-222068"/>
            <a:chExt cx="12192000" cy="68057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8810" t="24196" r="18943" b="43125"/>
            <a:stretch/>
          </p:blipFill>
          <p:spPr>
            <a:xfrm>
              <a:off x="0" y="-222068"/>
              <a:ext cx="12192000" cy="35986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8810" t="24375" r="18844" b="44911"/>
            <a:stretch/>
          </p:blipFill>
          <p:spPr>
            <a:xfrm>
              <a:off x="0" y="3174276"/>
              <a:ext cx="12192000" cy="3409404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983485-15A4-4047-93C6-29B00F57C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48"/>
    </mc:Choice>
    <mc:Fallback xmlns="">
      <p:transition spd="slow" advTm="4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251520" y="860425"/>
            <a:ext cx="8640960" cy="5376888"/>
            <a:chOff x="0" y="0"/>
            <a:chExt cx="12192000" cy="67665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8910" t="24375" r="18944" b="44553"/>
            <a:stretch/>
          </p:blipFill>
          <p:spPr>
            <a:xfrm>
              <a:off x="0" y="0"/>
              <a:ext cx="12192000" cy="34271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8910" t="29554" r="18843" b="38482"/>
            <a:stretch/>
          </p:blipFill>
          <p:spPr>
            <a:xfrm>
              <a:off x="0" y="3265714"/>
              <a:ext cx="12125828" cy="3500845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6B7F47-338E-41A4-AF84-C4951501B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77"/>
    </mc:Choice>
    <mc:Fallback xmlns="">
      <p:transition spd="slow" advTm="42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0253-0917-493C-BF6A-649E922A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Academic Curriculum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1DF42-E4C6-49A6-8C6A-35730D736F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High quality teaching in a wide range of L3 subjects</a:t>
            </a:r>
          </a:p>
          <a:p>
            <a:r>
              <a:rPr lang="en-GB" dirty="0"/>
              <a:t>A Level &amp; Vocational options</a:t>
            </a:r>
          </a:p>
          <a:p>
            <a:r>
              <a:rPr lang="en-GB" dirty="0"/>
              <a:t>Timetabled Independent Study</a:t>
            </a:r>
          </a:p>
          <a:p>
            <a:r>
              <a:rPr lang="en-GB" dirty="0"/>
              <a:t>3 core courses</a:t>
            </a:r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0900AE-16AF-4B09-B3FC-39DEAD4E0E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Core Maths </a:t>
            </a:r>
          </a:p>
          <a:p>
            <a:r>
              <a:rPr lang="en-GB" dirty="0"/>
              <a:t>Extended project</a:t>
            </a:r>
          </a:p>
          <a:p>
            <a:r>
              <a:rPr lang="en-GB" dirty="0"/>
              <a:t>3 progress points per year</a:t>
            </a:r>
          </a:p>
          <a:p>
            <a:r>
              <a:rPr lang="en-GB" dirty="0"/>
              <a:t>Mock Exams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BFAD88-4DF2-4120-96CB-DBB4C7422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7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09"/>
    </mc:Choice>
    <mc:Fallback xmlns="">
      <p:transition spd="slow" advTm="90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4667-20F6-4D7B-AB67-5BC51E4A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Pastoral Curriculum</a:t>
            </a: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35026B68-C244-4FBB-A187-CB9B382F52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132856"/>
            <a:ext cx="4038600" cy="315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7B3FA5-694E-4769-A456-D0640EF9C3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Weekly assemblies</a:t>
            </a:r>
          </a:p>
          <a:p>
            <a:r>
              <a:rPr lang="en-GB" dirty="0"/>
              <a:t>Dedicated pastoral time with your Tutor</a:t>
            </a:r>
          </a:p>
          <a:p>
            <a:r>
              <a:rPr lang="en-GB" dirty="0"/>
              <a:t>Enrichment courses</a:t>
            </a:r>
          </a:p>
          <a:p>
            <a:r>
              <a:rPr lang="en-GB" dirty="0"/>
              <a:t>Work Experience</a:t>
            </a:r>
          </a:p>
          <a:p>
            <a:r>
              <a:rPr lang="en-GB" dirty="0"/>
              <a:t>Character Education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3B8AD2-B85D-4D92-B3B3-0CA184ED2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68"/>
    </mc:Choice>
    <mc:Fallback xmlns="">
      <p:transition spd="slow" advTm="102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160147E1-D044-45B9-BCD4-5327D0DF1731}" vid="{D4D160FE-D6B7-4F02-9C24-10B1B728A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73D1622F24145887D392C0C9EAECB" ma:contentTypeVersion="15" ma:contentTypeDescription="Create a new document." ma:contentTypeScope="" ma:versionID="84470bc589e0649a5f5b9bf48bf8ddbe">
  <xsd:schema xmlns:xsd="http://www.w3.org/2001/XMLSchema" xmlns:xs="http://www.w3.org/2001/XMLSchema" xmlns:p="http://schemas.microsoft.com/office/2006/metadata/properties" xmlns:ns2="a9dbd1bd-8d79-41b4-b68c-688ecdd1c2f5" xmlns:ns3="9d96588d-cc8c-429b-b90e-ef5d7b1e9cb0" targetNamespace="http://schemas.microsoft.com/office/2006/metadata/properties" ma:root="true" ma:fieldsID="4d4f043df170bbf55d45ef9d9292477d" ns2:_="" ns3:_="">
    <xsd:import namespace="a9dbd1bd-8d79-41b4-b68c-688ecdd1c2f5"/>
    <xsd:import namespace="9d96588d-cc8c-429b-b90e-ef5d7b1e9c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bd1bd-8d79-41b4-b68c-688ecdd1c2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6588d-cc8c-429b-b90e-ef5d7b1e9c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FF1694-86B7-4DCD-A58E-4135BDAFF7E8}">
  <ds:schemaRefs>
    <ds:schemaRef ds:uri="http://schemas.microsoft.com/office/infopath/2007/PartnerControls"/>
    <ds:schemaRef ds:uri="http://schemas.microsoft.com/office/2006/metadata/properties"/>
    <ds:schemaRef ds:uri="6e0068bb-2c85-4902-b889-dabf33931129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cad42843-4b0d-44da-ac7c-d1029368efd9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232E2B3-B76B-40AC-B3B8-5AC5FED146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02ADC3-922F-4BDF-A44A-17C8EE9491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dbd1bd-8d79-41b4-b68c-688ecdd1c2f5"/>
    <ds:schemaRef ds:uri="9d96588d-cc8c-429b-b90e-ef5d7b1e9c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1898</TotalTime>
  <Words>319</Words>
  <Application>Microsoft Office PowerPoint</Application>
  <PresentationFormat>On-screen Show (4:3)</PresentationFormat>
  <Paragraphs>48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Square721 BT</vt:lpstr>
      <vt:lpstr>Theme1</vt:lpstr>
      <vt:lpstr>The City of Leicester College</vt:lpstr>
      <vt:lpstr>Meet the Team</vt:lpstr>
      <vt:lpstr>What can you expect?</vt:lpstr>
      <vt:lpstr>  Facts about your Sixth Form   </vt:lpstr>
      <vt:lpstr>A Supportive Atmosphere</vt:lpstr>
      <vt:lpstr>Student Voice</vt:lpstr>
      <vt:lpstr>PowerPoint Presentation</vt:lpstr>
      <vt:lpstr>Academic Curriculum</vt:lpstr>
      <vt:lpstr>Pastoral Curriculum</vt:lpstr>
    </vt:vector>
  </TitlesOfParts>
  <Company>The City of Leicester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"%username%"</dc:creator>
  <cp:lastModifiedBy>Aaron</cp:lastModifiedBy>
  <cp:revision>44</cp:revision>
  <dcterms:created xsi:type="dcterms:W3CDTF">2015-05-05T08:30:06Z</dcterms:created>
  <dcterms:modified xsi:type="dcterms:W3CDTF">2022-08-24T08:28:49Z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0x0101003E273D1622F24145887D392C0C9EAECB</vt:lpwstr>
  </property>
</Properties>
</file>