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</p:sldMasterIdLst>
  <p:notesMasterIdLst>
    <p:notesMasterId r:id="rId15"/>
  </p:notesMasterIdLst>
  <p:sldIdLst>
    <p:sldId id="256" r:id="rId6"/>
    <p:sldId id="287" r:id="rId7"/>
    <p:sldId id="285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595"/>
  </p:normalViewPr>
  <p:slideViewPr>
    <p:cSldViewPr snapToGrid="0" snapToObjects="1">
      <p:cViewPr varScale="1">
        <p:scale>
          <a:sx n="107" d="100"/>
          <a:sy n="107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FED8-285F-4001-991F-280609D1D0B1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9E8B-7933-4EA3-B73F-9399AAB31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E7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801448" y="34837"/>
            <a:ext cx="3341875" cy="1457812"/>
          </a:xfrm>
          <a:prstGeom prst="rect">
            <a:avLst/>
          </a:prstGeom>
          <a:solidFill>
            <a:srgbClr val="E7DADA"/>
          </a:solidFill>
          <a:ln>
            <a:solidFill>
              <a:srgbClr val="E7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6356348"/>
            <a:ext cx="12200189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1" y="1"/>
            <a:ext cx="6871464" cy="1558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"/>
            <a:ext cx="1717998" cy="1606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00123" y="6356350"/>
            <a:ext cx="2743200" cy="50165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pPr/>
              <a:t>24/08/2022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8195" y="1929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867895" y="-1714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8714358" y="78450"/>
            <a:ext cx="3404966" cy="13793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872909" y="2022502"/>
            <a:ext cx="6591869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6389" y="4046188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/>
              <a:t>Sub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35719"/>
            <a:ext cx="52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800" b="1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800" b="1" baseline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800" b="1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-12758"/>
            <a:ext cx="12200189" cy="324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4362" y="1558592"/>
            <a:ext cx="12200189" cy="239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8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7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801448" y="34837"/>
            <a:ext cx="3341875" cy="1457812"/>
          </a:xfrm>
          <a:prstGeom prst="rect">
            <a:avLst/>
          </a:prstGeom>
          <a:solidFill>
            <a:srgbClr val="E7DADA"/>
          </a:solidFill>
          <a:ln>
            <a:solidFill>
              <a:srgbClr val="E7D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6356348"/>
            <a:ext cx="12200189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1" y="1"/>
            <a:ext cx="6871464" cy="15583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"/>
            <a:ext cx="1717998" cy="1606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00123" y="6356350"/>
            <a:ext cx="2743200" cy="50165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pPr/>
              <a:t>24/08/2022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8195" y="1929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867895" y="-17143"/>
            <a:ext cx="9425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8714358" y="78450"/>
            <a:ext cx="3404966" cy="13793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872909" y="2022502"/>
            <a:ext cx="6591869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6389" y="4046188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/>
              <a:t>Sub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35719"/>
            <a:ext cx="52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800" b="1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800" b="1" baseline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800" b="1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-12758"/>
            <a:ext cx="12200189" cy="324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4362" y="1558592"/>
            <a:ext cx="12200189" cy="239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7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0425"/>
            <a:ext cx="10515600" cy="83026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0141803" y="6311899"/>
            <a:ext cx="1979077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quare721 BT" panose="020B050402020206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 u="sng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7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3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42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6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9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8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09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05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4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2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3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6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04814A-3422-154A-BE87-3311DDC332D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5E8C29-9C4D-A043-95D0-BCA9460D1F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0424"/>
            <a:ext cx="105156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11716150" y="579983"/>
            <a:ext cx="260654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0847346" y="209901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191687" y="120266"/>
            <a:ext cx="193827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1536028" y="249815"/>
            <a:ext cx="22248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1774915" y="982101"/>
            <a:ext cx="284508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quare721 BT" panose="020B050402020206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lambat@cityleicester.Leicester.sch.uk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mailto:dbhatt@cityleicester.Leicester.sch.uk" TargetMode="Externa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hyperlink" Target="mailto:njamal@cityleicester.Leicester.sch.uk" TargetMode="External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hyperlink" Target="mailto:spatel@cityleicester.Leicester.sch.u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0180"/>
            <a:ext cx="10515600" cy="830264"/>
          </a:xfrm>
        </p:spPr>
        <p:txBody>
          <a:bodyPr/>
          <a:lstStyle/>
          <a:p>
            <a:r>
              <a:rPr lang="en-GB" b="1" u="none" dirty="0">
                <a:latin typeface="Square721 BT" panose="020B0504020202060204" pitchFamily="34" charset="0"/>
              </a:rPr>
              <a:t>Vocational ICT</a:t>
            </a:r>
          </a:p>
        </p:txBody>
      </p:sp>
      <p:pic>
        <p:nvPicPr>
          <p:cNvPr id="3" name="Audio 14">
            <a:hlinkClick r:id="" action="ppaction://media"/>
            <a:extLst>
              <a:ext uri="{FF2B5EF4-FFF2-40B4-BE49-F238E27FC236}">
                <a16:creationId xmlns:a16="http://schemas.microsoft.com/office/drawing/2014/main" id="{2C1B0F0B-DC41-4853-9971-B8247C767A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223.68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1599" y="56362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1C268A-AE9E-4977-A0FB-D9E74A7D40AE}"/>
              </a:ext>
            </a:extLst>
          </p:cNvPr>
          <p:cNvSpPr txBox="1">
            <a:spLocks/>
          </p:cNvSpPr>
          <p:nvPr/>
        </p:nvSpPr>
        <p:spPr>
          <a:xfrm>
            <a:off x="347482" y="1014626"/>
            <a:ext cx="11387317" cy="560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latin typeface="Square721 BT" panose="020B0504020202060204" pitchFamily="34" charset="0"/>
              </a:rPr>
              <a:t>The City of Leicester College – CS &amp; ICT Department</a:t>
            </a:r>
          </a:p>
          <a:p>
            <a:endParaRPr lang="en-GB" sz="3200" b="1" dirty="0"/>
          </a:p>
          <a:p>
            <a:endParaRPr lang="en-GB" sz="3200" b="1" dirty="0"/>
          </a:p>
        </p:txBody>
      </p:sp>
      <p:pic>
        <p:nvPicPr>
          <p:cNvPr id="7" name="Picture 2" descr="Welcome Text Pixel Vector Images (42)">
            <a:extLst>
              <a:ext uri="{FF2B5EF4-FFF2-40B4-BE49-F238E27FC236}">
                <a16:creationId xmlns:a16="http://schemas.microsoft.com/office/drawing/2014/main" id="{9E87673C-9506-427F-8E85-1694201A1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7100">
                        <a14:foregroundMark x1="21500" y1="40278" x2="30100" y2="43611"/>
                        <a14:foregroundMark x1="30100" y1="43611" x2="38400" y2="44074"/>
                        <a14:foregroundMark x1="38400" y1="44074" x2="55600" y2="42130"/>
                        <a14:foregroundMark x1="55600" y1="42130" x2="74800" y2="42222"/>
                        <a14:foregroundMark x1="81100" y1="48519" x2="19600" y2="43056"/>
                        <a14:foregroundMark x1="67600" y1="45185" x2="14900" y2="45370"/>
                        <a14:foregroundMark x1="15500" y1="39630" x2="23700" y2="39537"/>
                        <a14:foregroundMark x1="23700" y1="39537" x2="72200" y2="48148"/>
                        <a14:foregroundMark x1="41300" y1="36019" x2="57900" y2="37407"/>
                        <a14:foregroundMark x1="57900" y1="37407" x2="87752" y2="36420"/>
                        <a14:backgroundMark x1="90400" y1="36574" x2="90400" y2="36574"/>
                        <a14:backgroundMark x1="90400" y1="36389" x2="90400" y2="36389"/>
                        <a14:backgroundMark x1="90400" y1="36389" x2="90900" y2="36667"/>
                        <a14:backgroundMark x1="87600" y1="32963" x2="95600" y2="40370"/>
                        <a14:backgroundMark x1="94900" y1="35556" x2="96800" y2="4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15" b="37595"/>
          <a:stretch/>
        </p:blipFill>
        <p:spPr bwMode="auto">
          <a:xfrm>
            <a:off x="4236720" y="-13013"/>
            <a:ext cx="3295846" cy="11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3B24A7-BD94-4682-9110-D5C3D8A398B3}"/>
              </a:ext>
            </a:extLst>
          </p:cNvPr>
          <p:cNvSpPr txBox="1">
            <a:spLocks/>
          </p:cNvSpPr>
          <p:nvPr/>
        </p:nvSpPr>
        <p:spPr>
          <a:xfrm>
            <a:off x="347483" y="1952504"/>
            <a:ext cx="10869157" cy="410285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Key Staff: </a:t>
            </a:r>
            <a:endParaRPr lang="en-GB" sz="2800" dirty="0"/>
          </a:p>
          <a:p>
            <a:r>
              <a:rPr lang="en-GB" sz="2800" dirty="0"/>
              <a:t>Mr N Jamal (NAJ) </a:t>
            </a:r>
            <a:r>
              <a:rPr lang="en-GB" sz="2800" dirty="0">
                <a:hlinkClick r:id="rId6"/>
              </a:rPr>
              <a:t>njamal@cityleicester.Leicester.sch.uk</a:t>
            </a:r>
            <a:endParaRPr lang="en-GB" sz="2800" dirty="0"/>
          </a:p>
          <a:p>
            <a:r>
              <a:rPr lang="en-GB" sz="2800" dirty="0"/>
              <a:t>Mr D Bhatt (DIB) </a:t>
            </a:r>
            <a:r>
              <a:rPr lang="en-GB" sz="2800" dirty="0">
                <a:hlinkClick r:id="rId7"/>
              </a:rPr>
              <a:t>dbhatt@cityleicester.Leicester.sch.uk</a:t>
            </a:r>
            <a:endParaRPr lang="en-GB" sz="2800" dirty="0"/>
          </a:p>
          <a:p>
            <a:r>
              <a:rPr lang="en-GB" sz="2800" dirty="0"/>
              <a:t>MR A Lambat (ASL) </a:t>
            </a:r>
            <a:r>
              <a:rPr lang="en-GB" sz="2800" dirty="0">
                <a:hlinkClick r:id="rId8"/>
              </a:rPr>
              <a:t>alambat@cityleicester.Leicester.sch.uk</a:t>
            </a:r>
            <a:endParaRPr lang="en-GB" sz="2800" dirty="0"/>
          </a:p>
          <a:p>
            <a:r>
              <a:rPr lang="en-GB" sz="2800" dirty="0"/>
              <a:t>Mr S Patel (SSP) </a:t>
            </a:r>
            <a:r>
              <a:rPr lang="en-GB" sz="2800" dirty="0">
                <a:hlinkClick r:id="rId9"/>
              </a:rPr>
              <a:t>spatel@cityleicester.Leicester.sch.uk</a:t>
            </a:r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Location:</a:t>
            </a:r>
          </a:p>
          <a:p>
            <a:r>
              <a:rPr lang="en-GB" sz="2800" dirty="0"/>
              <a:t>Purple Hub: Rooms - G30, G34, F34, F37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9" name="Audio 14">
            <a:hlinkClick r:id="" action="ppaction://media"/>
            <a:extLst>
              <a:ext uri="{FF2B5EF4-FFF2-40B4-BE49-F238E27FC236}">
                <a16:creationId xmlns:a16="http://schemas.microsoft.com/office/drawing/2014/main" id="{FF49D1EE-BEB2-4069-90CF-B086E1BA5F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31599" y="56362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0966FE-59EB-4265-B8DA-9C7BA9A50B29}"/>
              </a:ext>
            </a:extLst>
          </p:cNvPr>
          <p:cNvSpPr txBox="1">
            <a:spLocks/>
          </p:cNvSpPr>
          <p:nvPr/>
        </p:nvSpPr>
        <p:spPr>
          <a:xfrm>
            <a:off x="838200" y="756954"/>
            <a:ext cx="10515600" cy="8997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/>
              <a:t>Do Now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8138CF-F44D-4F37-8C8C-D4B723BB4460}"/>
              </a:ext>
            </a:extLst>
          </p:cNvPr>
          <p:cNvSpPr txBox="1">
            <a:spLocks/>
          </p:cNvSpPr>
          <p:nvPr/>
        </p:nvSpPr>
        <p:spPr>
          <a:xfrm>
            <a:off x="484538" y="1881522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State the name of each component below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10D517-0478-4917-A0F8-0A20EF7C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457" y="4406471"/>
            <a:ext cx="1946148" cy="1850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AD856-EFCF-4AB6-8CB5-912B1C3CC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275" y="2540078"/>
            <a:ext cx="2060115" cy="2038659"/>
          </a:xfrm>
          <a:prstGeom prst="rect">
            <a:avLst/>
          </a:prstGeom>
        </p:spPr>
      </p:pic>
      <p:pic>
        <p:nvPicPr>
          <p:cNvPr id="12" name="Picture 2" descr="GIGABYTE Unveils GeForce® RTX 20 series graphics card | News - GIGABYTE  Global">
            <a:extLst>
              <a:ext uri="{FF2B5EF4-FFF2-40B4-BE49-F238E27FC236}">
                <a16:creationId xmlns:a16="http://schemas.microsoft.com/office/drawing/2014/main" id="{98042CC6-8090-4E61-B27A-F7B0AC04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91" y="4315277"/>
            <a:ext cx="2303035" cy="20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0.gstatic.com/images?q=tbn:ANd9GcRAI-3ctYWL0zYZLkL6gMPQniAb0FT192f-aYdh0uXXdOAZ3YoOicUyeXY1q2Dd1qKtuwe7xEM&amp;usqp=CAc">
            <a:extLst>
              <a:ext uri="{FF2B5EF4-FFF2-40B4-BE49-F238E27FC236}">
                <a16:creationId xmlns:a16="http://schemas.microsoft.com/office/drawing/2014/main" id="{871DBE68-348A-437C-AD33-27021D69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" y="2540973"/>
            <a:ext cx="2037764" cy="203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0.gstatic.com/images?q=tbn:ANd9GcT-RCLdgMs6xUkX8Re3mfyWW27a-beeODiayc_dTwCtbvMg_mFBouO3Q7M1VCF3d3o-FcrRznY&amp;usqp=CAc">
            <a:extLst>
              <a:ext uri="{FF2B5EF4-FFF2-40B4-BE49-F238E27FC236}">
                <a16:creationId xmlns:a16="http://schemas.microsoft.com/office/drawing/2014/main" id="{C7CE23B7-75F0-416F-A4CC-3A13E65B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1" y="2596722"/>
            <a:ext cx="2136995" cy="1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9">
            <a:hlinkClick r:id="" action="ppaction://media"/>
            <a:extLst>
              <a:ext uri="{FF2B5EF4-FFF2-40B4-BE49-F238E27FC236}">
                <a16:creationId xmlns:a16="http://schemas.microsoft.com/office/drawing/2014/main" id="{4291627D-F885-4B93-92AE-45091DA4A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DDB6-2213-44BA-ADC8-DAD2CA17580A}"/>
              </a:ext>
            </a:extLst>
          </p:cNvPr>
          <p:cNvSpPr txBox="1">
            <a:spLocks/>
          </p:cNvSpPr>
          <p:nvPr/>
        </p:nvSpPr>
        <p:spPr>
          <a:xfrm>
            <a:off x="1097280" y="863600"/>
            <a:ext cx="10058400" cy="873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Big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D8F27-514F-4BBA-B504-259DBAF16FA9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Have computers changed the way we live? If so, how?</a:t>
            </a:r>
            <a:endParaRPr lang="en-GB" sz="3200" dirty="0"/>
          </a:p>
        </p:txBody>
      </p:sp>
      <p:pic>
        <p:nvPicPr>
          <p:cNvPr id="4" name="Audio 6">
            <a:hlinkClick r:id="" action="ppaction://media"/>
            <a:extLst>
              <a:ext uri="{FF2B5EF4-FFF2-40B4-BE49-F238E27FC236}">
                <a16:creationId xmlns:a16="http://schemas.microsoft.com/office/drawing/2014/main" id="{5FF291E9-D0E0-4963-9489-40FD726A5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0E81-DEB9-4472-A851-C89721EADC13}"/>
              </a:ext>
            </a:extLst>
          </p:cNvPr>
          <p:cNvSpPr txBox="1">
            <a:spLocks/>
          </p:cNvSpPr>
          <p:nvPr/>
        </p:nvSpPr>
        <p:spPr>
          <a:xfrm>
            <a:off x="135432" y="701040"/>
            <a:ext cx="11921136" cy="7497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Course Overview: Cambridge Technical 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6B076-62CA-4744-BA0D-97615C9B40C7}"/>
              </a:ext>
            </a:extLst>
          </p:cNvPr>
          <p:cNvSpPr txBox="1">
            <a:spLocks/>
          </p:cNvSpPr>
          <p:nvPr/>
        </p:nvSpPr>
        <p:spPr>
          <a:xfrm>
            <a:off x="517689" y="1696825"/>
            <a:ext cx="10515600" cy="4615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2 year course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Options: study single ICT (1 A level) or double (2 A levels)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You will sit two exams and a series of coursework depending on which course you decide to study.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This course allows you to develop the skills needed in the world of work.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You will cover units related animations, web development, databases and a series of theory units.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Course is graded Pass, Merit, Distinction and Distinction 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We have a big uptake and majority of students achieve good grades in the subject.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You will complete a related work placement for 1 week in year 12</a:t>
            </a:r>
            <a:endParaRPr lang="en-US" sz="2400" dirty="0"/>
          </a:p>
        </p:txBody>
      </p:sp>
      <p:pic>
        <p:nvPicPr>
          <p:cNvPr id="4" name="Audio 7">
            <a:hlinkClick r:id="" action="ppaction://media"/>
            <a:extLst>
              <a:ext uri="{FF2B5EF4-FFF2-40B4-BE49-F238E27FC236}">
                <a16:creationId xmlns:a16="http://schemas.microsoft.com/office/drawing/2014/main" id="{84B6610A-ADA5-4DDA-9BF0-4674BB2C3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0"/>
    </mc:Choice>
    <mc:Fallback xmlns="">
      <p:transition spd="slow" advClick="0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E4D9-9556-4FFB-A935-041467A590B9}"/>
              </a:ext>
            </a:extLst>
          </p:cNvPr>
          <p:cNvSpPr txBox="1">
            <a:spLocks/>
          </p:cNvSpPr>
          <p:nvPr/>
        </p:nvSpPr>
        <p:spPr>
          <a:xfrm>
            <a:off x="1097280" y="721360"/>
            <a:ext cx="10058400" cy="1016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Course Overview:</a:t>
            </a:r>
            <a:br>
              <a:rPr lang="en-US" sz="3200" dirty="0"/>
            </a:br>
            <a:r>
              <a:rPr lang="en-US" sz="3200" dirty="0"/>
              <a:t>Cambridge Technical ICT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F155-E430-42A2-9D46-FC76A3851219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5449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Units you are likely to cover: (Full Range – visit the OCR website)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1. Fundamentals of ICT</a:t>
            </a:r>
          </a:p>
          <a:p>
            <a:pPr marL="0" indent="0">
              <a:buNone/>
            </a:pPr>
            <a:r>
              <a:rPr lang="en-GB" dirty="0"/>
              <a:t>2. Global Information</a:t>
            </a:r>
          </a:p>
          <a:p>
            <a:pPr marL="0" indent="0">
              <a:buNone/>
            </a:pPr>
            <a:r>
              <a:rPr lang="en-GB" dirty="0"/>
              <a:t>3. Computer Networks</a:t>
            </a:r>
          </a:p>
          <a:p>
            <a:pPr marL="0" indent="0">
              <a:buNone/>
            </a:pPr>
            <a:r>
              <a:rPr lang="en-GB" dirty="0"/>
              <a:t>4. Project Management</a:t>
            </a:r>
          </a:p>
          <a:p>
            <a:pPr marL="0" indent="0">
              <a:buNone/>
            </a:pPr>
            <a:r>
              <a:rPr lang="en-GB" dirty="0"/>
              <a:t>5. Product Development</a:t>
            </a:r>
          </a:p>
          <a:p>
            <a:pPr marL="0" indent="0">
              <a:buNone/>
            </a:pPr>
            <a:r>
              <a:rPr lang="en-GB" dirty="0"/>
              <a:t>6. Internet of Everything</a:t>
            </a:r>
          </a:p>
          <a:p>
            <a:pPr marL="0" indent="0">
              <a:buNone/>
            </a:pPr>
            <a:r>
              <a:rPr lang="en-GB" dirty="0"/>
              <a:t>7. Social Media and Digital Marketing</a:t>
            </a:r>
          </a:p>
        </p:txBody>
      </p:sp>
      <p:pic>
        <p:nvPicPr>
          <p:cNvPr id="4" name="Audio 5">
            <a:hlinkClick r:id="" action="ppaction://media"/>
            <a:extLst>
              <a:ext uri="{FF2B5EF4-FFF2-40B4-BE49-F238E27FC236}">
                <a16:creationId xmlns:a16="http://schemas.microsoft.com/office/drawing/2014/main" id="{269587A0-E0BB-4AE0-B703-6E339A68A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F06F-194E-49BF-BA2F-98DEE5F2C76B}"/>
              </a:ext>
            </a:extLst>
          </p:cNvPr>
          <p:cNvSpPr txBox="1">
            <a:spLocks/>
          </p:cNvSpPr>
          <p:nvPr/>
        </p:nvSpPr>
        <p:spPr>
          <a:xfrm>
            <a:off x="1097280" y="863600"/>
            <a:ext cx="10058400" cy="873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Task 1: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F9C31-4628-4784-B06F-1F5E175302F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626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You are required to research into each component (Listed below):</a:t>
            </a:r>
          </a:p>
          <a:p>
            <a:r>
              <a:rPr lang="en-GB" dirty="0"/>
              <a:t>Motherboard, Hard Drive, RAM, Sound Card, Heat Sink, Fan, DVD/CD Drive, Graphics Card, NIC (Network Interface Card), CPU</a:t>
            </a:r>
          </a:p>
          <a:p>
            <a:endParaRPr lang="en-GB" dirty="0"/>
          </a:p>
          <a:p>
            <a:r>
              <a:rPr lang="en-GB" dirty="0"/>
              <a:t>You will be required to complete this write up on a PowerPoint. </a:t>
            </a:r>
            <a:br>
              <a:rPr lang="en-GB" dirty="0"/>
            </a:br>
            <a:r>
              <a:rPr lang="en-GB" dirty="0"/>
              <a:t>One slide for each component.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Find an image of the component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Explain what the component is used for</a:t>
            </a:r>
          </a:p>
          <a:p>
            <a:endParaRPr lang="en-GB" dirty="0"/>
          </a:p>
        </p:txBody>
      </p:sp>
      <p:pic>
        <p:nvPicPr>
          <p:cNvPr id="4" name="Audio 9">
            <a:hlinkClick r:id="" action="ppaction://media"/>
            <a:extLst>
              <a:ext uri="{FF2B5EF4-FFF2-40B4-BE49-F238E27FC236}">
                <a16:creationId xmlns:a16="http://schemas.microsoft.com/office/drawing/2014/main" id="{1D383332-302A-4C83-98A2-89BD352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183C-B90C-4755-8AB7-7E0592113246}"/>
              </a:ext>
            </a:extLst>
          </p:cNvPr>
          <p:cNvSpPr txBox="1">
            <a:spLocks/>
          </p:cNvSpPr>
          <p:nvPr/>
        </p:nvSpPr>
        <p:spPr>
          <a:xfrm>
            <a:off x="1097280" y="883920"/>
            <a:ext cx="10058400" cy="8534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Task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A0EB-911B-432D-8EB3-E5D6921AC87B}"/>
              </a:ext>
            </a:extLst>
          </p:cNvPr>
          <p:cNvSpPr txBox="1">
            <a:spLocks/>
          </p:cNvSpPr>
          <p:nvPr/>
        </p:nvSpPr>
        <p:spPr>
          <a:xfrm>
            <a:off x="452172" y="2128538"/>
            <a:ext cx="11287655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For this task, you must explain the importance of having each component.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/>
              <a:t>Why is it important?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/>
              <a:t>What would happen if this component was removed?</a:t>
            </a:r>
          </a:p>
          <a:p>
            <a:endParaRPr lang="en-GB" sz="3600"/>
          </a:p>
          <a:p>
            <a:r>
              <a:rPr lang="en-GB" sz="3600"/>
              <a:t>Add this new information to your slides.</a:t>
            </a:r>
            <a:endParaRPr lang="en-GB" sz="3600" dirty="0"/>
          </a:p>
        </p:txBody>
      </p:sp>
      <p:pic>
        <p:nvPicPr>
          <p:cNvPr id="4" name="Audio 4">
            <a:hlinkClick r:id="" action="ppaction://media"/>
            <a:extLst>
              <a:ext uri="{FF2B5EF4-FFF2-40B4-BE49-F238E27FC236}">
                <a16:creationId xmlns:a16="http://schemas.microsoft.com/office/drawing/2014/main" id="{EDA4B64F-CF1C-4257-ACE8-EBA6BF44F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9548-393B-4A3A-BDC7-8AE857F8C8CD}"/>
              </a:ext>
            </a:extLst>
          </p:cNvPr>
          <p:cNvSpPr txBox="1">
            <a:spLocks/>
          </p:cNvSpPr>
          <p:nvPr/>
        </p:nvSpPr>
        <p:spPr>
          <a:xfrm>
            <a:off x="1097280" y="904240"/>
            <a:ext cx="10058400" cy="833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quare721 BT" panose="020B050402020206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Show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E2AF-AEE8-4DE4-B2C8-230869661CB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Can you identify the different components that make up a computer?</a:t>
            </a:r>
          </a:p>
          <a:p>
            <a:endParaRPr lang="en-GB"/>
          </a:p>
          <a:p>
            <a:r>
              <a:rPr lang="en-GB"/>
              <a:t>What are the most important components?</a:t>
            </a: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9D4A6A-B5CE-44E0-8CD6-344A7E0A3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0"/>
    </mc:Choice>
    <mc:Fallback xmlns="">
      <p:transition spd="slow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EC735F4-C07E-4AF5-A714-4F84DA68D549}" vid="{E3A6702C-5B47-47AA-9BD0-7BD050DDD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OLC PowerPoint Template - March 2021 Update" id="{652C2F78-CFA6-4846-9FB5-CB7608E9CE11}" vid="{B65BB126-95D4-4C23-A4AF-78F6359BA4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3D1622F24145887D392C0C9EAECB" ma:contentTypeVersion="15" ma:contentTypeDescription="Create a new document." ma:contentTypeScope="" ma:versionID="84470bc589e0649a5f5b9bf48bf8ddbe">
  <xsd:schema xmlns:xsd="http://www.w3.org/2001/XMLSchema" xmlns:xs="http://www.w3.org/2001/XMLSchema" xmlns:p="http://schemas.microsoft.com/office/2006/metadata/properties" xmlns:ns2="a9dbd1bd-8d79-41b4-b68c-688ecdd1c2f5" xmlns:ns3="9d96588d-cc8c-429b-b90e-ef5d7b1e9cb0" targetNamespace="http://schemas.microsoft.com/office/2006/metadata/properties" ma:root="true" ma:fieldsID="4d4f043df170bbf55d45ef9d9292477d" ns2:_="" ns3:_="">
    <xsd:import namespace="a9dbd1bd-8d79-41b4-b68c-688ecdd1c2f5"/>
    <xsd:import namespace="9d96588d-cc8c-429b-b90e-ef5d7b1e9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d1bd-8d79-41b4-b68c-688ecdd1c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588d-cc8c-429b-b90e-ef5d7b1e9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96588d-cc8c-429b-b90e-ef5d7b1e9cb0" xsi:nil="true"/>
  </documentManagement>
</p:properties>
</file>

<file path=customXml/itemProps1.xml><?xml version="1.0" encoding="utf-8"?>
<ds:datastoreItem xmlns:ds="http://schemas.openxmlformats.org/officeDocument/2006/customXml" ds:itemID="{4DE8D96E-FC56-4403-9DB5-8B600DE9B4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BF6093-CD29-4AAB-9C6A-ACECB2418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bd1bd-8d79-41b4-b68c-688ecdd1c2f5"/>
    <ds:schemaRef ds:uri="9d96588d-cc8c-429b-b90e-ef5d7b1e9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86A503-CF0A-4972-A63A-42E0486701DE}">
  <ds:schemaRefs>
    <ds:schemaRef ds:uri="http://purl.org/dc/elements/1.1/"/>
    <ds:schemaRef ds:uri="c4b40085-3ab8-4ee9-9ce1-dde92f262a6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eeca3aaa-2f63-4fe7-b97e-12bc7ce4c22f"/>
    <ds:schemaRef ds:uri="http://schemas.microsoft.com/office/2006/metadata/properties"/>
    <ds:schemaRef ds:uri="http://purl.org/dc/terms/"/>
    <ds:schemaRef ds:uri="9d96588d-cc8c-429b-b90e-ef5d7b1e9c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1430</TotalTime>
  <Words>427</Words>
  <Application>Microsoft Office PowerPoint</Application>
  <PresentationFormat>Widescreen</PresentationFormat>
  <Paragraphs>50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Square721 BT</vt:lpstr>
      <vt:lpstr>Wingdings</vt:lpstr>
      <vt:lpstr>Theme1</vt:lpstr>
      <vt:lpstr>Office Theme</vt:lpstr>
      <vt:lpstr>Vocational 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Scenarios R005</dc:title>
  <dc:creator>Dipak Bhatt</dc:creator>
  <cp:lastModifiedBy>Aaron</cp:lastModifiedBy>
  <cp:revision>29</cp:revision>
  <cp:lastPrinted>2018-07-04T09:23:58Z</cp:lastPrinted>
  <dcterms:created xsi:type="dcterms:W3CDTF">2018-06-26T11:31:50Z</dcterms:created>
  <dcterms:modified xsi:type="dcterms:W3CDTF">2022-08-24T13:48:35Z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0x0101003E273D1622F24145887D392C0C9EAECB</vt:lpwstr>
  </property>
  <property fmtid="{D5CDD505-2E9C-101B-9397-08002B2CF9AE}" pid="3" name="Order">
    <vt:r8>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