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6" d="100"/>
          <a:sy n="86" d="100"/>
        </p:scale>
        <p:origin x="1332" y="-2424"/>
      </p:cViewPr>
      <p:guideLst>
        <p:guide orient="horz" pos="3120"/>
        <p:guide pos="216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khvinder Johal" userId="38229dd9-5d08-4d9a-93cb-1c162a62ec50" providerId="ADAL" clId="{BC516418-564E-411F-A942-93B352ACD139}"/>
    <pc:docChg chg="modSld">
      <pc:chgData name="Mukhvinder Johal" userId="38229dd9-5d08-4d9a-93cb-1c162a62ec50" providerId="ADAL" clId="{BC516418-564E-411F-A942-93B352ACD139}" dt="2021-10-28T11:55:11.727" v="1" actId="20577"/>
      <pc:docMkLst>
        <pc:docMk/>
      </pc:docMkLst>
      <pc:sldChg chg="modSp">
        <pc:chgData name="Mukhvinder Johal" userId="38229dd9-5d08-4d9a-93cb-1c162a62ec50" providerId="ADAL" clId="{BC516418-564E-411F-A942-93B352ACD139}" dt="2021-10-28T11:55:11.727" v="1" actId="20577"/>
        <pc:sldMkLst>
          <pc:docMk/>
          <pc:sldMk cId="0" sldId="257"/>
        </pc:sldMkLst>
        <pc:spChg chg="mod">
          <ac:chgData name="Mukhvinder Johal" userId="38229dd9-5d08-4d9a-93cb-1c162a62ec50" providerId="ADAL" clId="{BC516418-564E-411F-A942-93B352ACD139}" dt="2021-10-28T11:55:11.727" v="1" actId="20577"/>
          <ac:spMkLst>
            <pc:docMk/>
            <pc:sldMk cId="0" sldId="257"/>
            <ac:spMk id="18" creationId="{00000000-0000-0000-0000-000000000000}"/>
          </ac:spMkLst>
        </pc:spChg>
      </pc:sldChg>
    </pc:docChg>
  </pc:docChgLst>
  <pc:docChgLst>
    <pc:chgData name="Kim Garcha" userId="5be63e53-e5e1-4711-898b-01a3eea342b9" providerId="ADAL" clId="{C9044DB7-D2D0-43EE-890C-8388CEC271B9}"/>
    <pc:docChg chg="custSel modSld">
      <pc:chgData name="Kim Garcha" userId="5be63e53-e5e1-4711-898b-01a3eea342b9" providerId="ADAL" clId="{C9044DB7-D2D0-43EE-890C-8388CEC271B9}" dt="2021-09-27T08:23:48.738" v="77" actId="20577"/>
      <pc:docMkLst>
        <pc:docMk/>
      </pc:docMkLst>
      <pc:sldChg chg="modSp">
        <pc:chgData name="Kim Garcha" userId="5be63e53-e5e1-4711-898b-01a3eea342b9" providerId="ADAL" clId="{C9044DB7-D2D0-43EE-890C-8388CEC271B9}" dt="2021-09-27T08:23:48.738" v="77" actId="20577"/>
        <pc:sldMkLst>
          <pc:docMk/>
          <pc:sldMk cId="0" sldId="257"/>
        </pc:sldMkLst>
        <pc:spChg chg="mod">
          <ac:chgData name="Kim Garcha" userId="5be63e53-e5e1-4711-898b-01a3eea342b9" providerId="ADAL" clId="{C9044DB7-D2D0-43EE-890C-8388CEC271B9}" dt="2021-09-27T08:23:48.738" v="77" actId="20577"/>
          <ac:spMkLst>
            <pc:docMk/>
            <pc:sldMk cId="0" sldId="257"/>
            <ac:spMk id="18" creationId="{00000000-0000-0000-0000-000000000000}"/>
          </ac:spMkLst>
        </pc:spChg>
      </pc:sldChg>
    </pc:docChg>
  </pc:docChgLst>
  <pc:docChgLst>
    <pc:chgData name="Mukh Johal" userId="38229dd9-5d08-4d9a-93cb-1c162a62ec50" providerId="ADAL" clId="{448C4518-9A2D-4038-8AA6-6E3055885B48}"/>
    <pc:docChg chg="modSld">
      <pc:chgData name="Mukh Johal" userId="38229dd9-5d08-4d9a-93cb-1c162a62ec50" providerId="ADAL" clId="{448C4518-9A2D-4038-8AA6-6E3055885B48}" dt="2022-11-17T09:29:57.374" v="108" actId="20577"/>
      <pc:docMkLst>
        <pc:docMk/>
      </pc:docMkLst>
      <pc:sldChg chg="modSp mod">
        <pc:chgData name="Mukh Johal" userId="38229dd9-5d08-4d9a-93cb-1c162a62ec50" providerId="ADAL" clId="{448C4518-9A2D-4038-8AA6-6E3055885B48}" dt="2022-11-17T09:29:57.374" v="108" actId="20577"/>
        <pc:sldMkLst>
          <pc:docMk/>
          <pc:sldMk cId="0" sldId="257"/>
        </pc:sldMkLst>
        <pc:spChg chg="mod">
          <ac:chgData name="Mukh Johal" userId="38229dd9-5d08-4d9a-93cb-1c162a62ec50" providerId="ADAL" clId="{448C4518-9A2D-4038-8AA6-6E3055885B48}" dt="2022-11-17T09:29:57.374" v="108" actId="20577"/>
          <ac:spMkLst>
            <pc:docMk/>
            <pc:sldMk cId="0" sldId="257"/>
            <ac:spMk id="1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2FFAB69-FF7C-4601-96FE-7562BE0A55D0}" type="datetimeFigureOut">
              <a:rPr lang="en-GB" smtClean="0"/>
              <a:pPr/>
              <a:t>17/11/2022</a:t>
            </a:fld>
            <a:endParaRPr lang="en-GB"/>
          </a:p>
        </p:txBody>
      </p:sp>
      <p:sp>
        <p:nvSpPr>
          <p:cNvPr id="4" name="Slide Image Placehold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5D1A844-CD39-4A28-BF51-FF6E5C56C984}" type="slidenum">
              <a:rPr lang="en-GB" smtClean="0"/>
              <a:pPr/>
              <a:t>‹#›</a:t>
            </a:fld>
            <a:endParaRPr lang="en-GB"/>
          </a:p>
        </p:txBody>
      </p:sp>
    </p:spTree>
    <p:extLst>
      <p:ext uri="{BB962C8B-B14F-4D97-AF65-F5344CB8AC3E}">
        <p14:creationId xmlns:p14="http://schemas.microsoft.com/office/powerpoint/2010/main" val="4281654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EC9BAEA-DE6C-4383-8CB6-897A1F2596D7}" type="slidenum">
              <a:rPr lang="en-GB" smtClean="0"/>
              <a:pPr/>
              <a:t>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35B98335-FACE-4CC9-9F24-6B4F069CE882}" type="datetimeFigureOut">
              <a:rPr lang="en-GB" smtClean="0"/>
              <a:pPr/>
              <a:t>17/11/2022</a:t>
            </a:fld>
            <a:endParaRPr lang="en-GB"/>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5A1CECC3-D84B-4ED2-A1E5-399D8E160D2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260648" y="992560"/>
            <a:ext cx="4464496" cy="8217634"/>
          </a:xfrm>
          <a:prstGeom prst="rect">
            <a:avLst/>
          </a:prstGeom>
          <a:noFill/>
        </p:spPr>
        <p:txBody>
          <a:bodyPr wrap="square" rtlCol="0">
            <a:spAutoFit/>
          </a:bodyPr>
          <a:lstStyle/>
          <a:p>
            <a:r>
              <a:rPr lang="en-GB" sz="900" b="1" dirty="0">
                <a:solidFill>
                  <a:srgbClr val="7030A0"/>
                </a:solidFill>
                <a:latin typeface="Arial" pitchFamily="34" charset="0"/>
                <a:cs typeface="Arial" pitchFamily="34" charset="0"/>
              </a:rPr>
              <a:t>General Course Information</a:t>
            </a:r>
          </a:p>
          <a:p>
            <a:endParaRPr lang="en-GB" sz="900" b="1" dirty="0">
              <a:solidFill>
                <a:srgbClr val="7030A0"/>
              </a:solidFill>
              <a:latin typeface="Arial" pitchFamily="34" charset="0"/>
              <a:cs typeface="Arial" pitchFamily="34" charset="0"/>
            </a:endParaRPr>
          </a:p>
          <a:p>
            <a:r>
              <a:rPr lang="en-GB" sz="900" dirty="0">
                <a:cs typeface="Arial" pitchFamily="34" charset="0"/>
              </a:rPr>
              <a:t>The aim of the course is to enable students to develop an interest in and enthusiasm for Business. It will engage student and help them understand and appreciate the world of business.  </a:t>
            </a:r>
          </a:p>
          <a:p>
            <a:r>
              <a:rPr lang="en-GB" sz="900" dirty="0">
                <a:cs typeface="Arial" pitchFamily="34" charset="0"/>
              </a:rPr>
              <a:t> </a:t>
            </a:r>
          </a:p>
          <a:p>
            <a:r>
              <a:rPr lang="en-GB" sz="900" dirty="0">
                <a:cs typeface="Arial" pitchFamily="34" charset="0"/>
              </a:rPr>
              <a:t>Where ever students go they will be stepping into a business, whether this is coming to school, going shopping or visiting the cinema with their friends.  Businesses are everywhere.  Therefore this course will help students appreciate how a business works and all the elements that come together to make a business successful.  A-Level Business will help students in the future as they are likely to work in one or even be in charge of their own business one day.   </a:t>
            </a:r>
          </a:p>
          <a:p>
            <a:r>
              <a:rPr lang="en-GB" sz="900" dirty="0">
                <a:cs typeface="Arial" pitchFamily="34" charset="0"/>
              </a:rPr>
              <a:t> </a:t>
            </a:r>
          </a:p>
          <a:p>
            <a:r>
              <a:rPr lang="en-GB" sz="900" dirty="0">
                <a:cs typeface="Arial" pitchFamily="34" charset="0"/>
              </a:rPr>
              <a:t>This exciting course has four main themes over the two years.  Students will build up their core knowledge of business concepts and apply them to business contexts and real businesses.  They will then consider more complex business issues and take a strategic view of business opportunities and issues.</a:t>
            </a:r>
          </a:p>
          <a:p>
            <a:endParaRPr lang="en-GB" sz="900" dirty="0">
              <a:cs typeface="Arial" pitchFamily="34" charset="0"/>
            </a:endParaRPr>
          </a:p>
          <a:p>
            <a:r>
              <a:rPr lang="en-GB" sz="900" b="1" dirty="0">
                <a:solidFill>
                  <a:srgbClr val="7030A0"/>
                </a:solidFill>
                <a:latin typeface="Arial" pitchFamily="34" charset="0"/>
                <a:cs typeface="Arial" pitchFamily="34" charset="0"/>
              </a:rPr>
              <a:t>A-level content </a:t>
            </a:r>
          </a:p>
          <a:p>
            <a:endParaRPr lang="en-GB" sz="1200" b="1" u="sng" dirty="0">
              <a:cs typeface="Arial" pitchFamily="34" charset="0"/>
            </a:endParaRPr>
          </a:p>
          <a:p>
            <a:pPr marL="228600" indent="-228600">
              <a:buAutoNum type="arabicPeriod"/>
            </a:pPr>
            <a:r>
              <a:rPr lang="en-GB" sz="900" dirty="0">
                <a:cs typeface="Arial" pitchFamily="34" charset="0"/>
              </a:rPr>
              <a:t>Marketing and People</a:t>
            </a:r>
          </a:p>
          <a:p>
            <a:pPr marL="228600" indent="-228600">
              <a:buAutoNum type="arabicPeriod"/>
            </a:pPr>
            <a:r>
              <a:rPr lang="en-GB" sz="900" dirty="0">
                <a:cs typeface="Arial" pitchFamily="34" charset="0"/>
              </a:rPr>
              <a:t>Managing Business Activities </a:t>
            </a:r>
          </a:p>
          <a:p>
            <a:pPr marL="228600" indent="-228600">
              <a:buAutoNum type="arabicPeriod"/>
            </a:pPr>
            <a:r>
              <a:rPr lang="en-GB" sz="900" dirty="0">
                <a:cs typeface="Arial" pitchFamily="34" charset="0"/>
              </a:rPr>
              <a:t>Business Decisions and Strategies</a:t>
            </a:r>
          </a:p>
          <a:p>
            <a:pPr marL="228600" indent="-228600">
              <a:buAutoNum type="arabicPeriod"/>
            </a:pPr>
            <a:r>
              <a:rPr lang="en-GB" sz="900" dirty="0">
                <a:cs typeface="Arial" pitchFamily="34" charset="0"/>
              </a:rPr>
              <a:t>Global Business</a:t>
            </a:r>
          </a:p>
          <a:p>
            <a:endParaRPr lang="en-GB" sz="1200" b="1" u="sng" dirty="0">
              <a:cs typeface="Arial" pitchFamily="34" charset="0"/>
            </a:endParaRPr>
          </a:p>
          <a:p>
            <a:r>
              <a:rPr lang="en-GB" sz="900" b="1" dirty="0">
                <a:solidFill>
                  <a:srgbClr val="7030A0"/>
                </a:solidFill>
                <a:latin typeface="Arial" pitchFamily="34" charset="0"/>
                <a:cs typeface="Arial" pitchFamily="34" charset="0"/>
              </a:rPr>
              <a:t>Assessment </a:t>
            </a:r>
            <a:endParaRPr lang="en-GB" sz="1200" b="1" u="sng" dirty="0">
              <a:cs typeface="Arial" pitchFamily="34" charset="0"/>
            </a:endParaRPr>
          </a:p>
          <a:p>
            <a:r>
              <a:rPr lang="en-GB" sz="900" dirty="0">
                <a:cs typeface="Arial" pitchFamily="34" charset="0"/>
              </a:rPr>
              <a:t>Three 120 minute exam papers </a:t>
            </a:r>
          </a:p>
          <a:p>
            <a:endParaRPr lang="en-GB" sz="900" dirty="0">
              <a:cs typeface="Arial" pitchFamily="34" charset="0"/>
            </a:endParaRPr>
          </a:p>
          <a:p>
            <a:r>
              <a:rPr lang="en-GB" sz="900" dirty="0"/>
              <a:t>There are three externally assessed papers at A-Level. Each paper comprises 100 marks and is two hours in duration. Questions range from short answer questions, data response and extended open response.  Paper 3 is based on some pre-released materials.</a:t>
            </a:r>
          </a:p>
          <a:p>
            <a:endParaRPr lang="en-GB" sz="900" b="1" dirty="0">
              <a:cs typeface="Arial" pitchFamily="34" charset="0"/>
            </a:endParaRPr>
          </a:p>
          <a:p>
            <a:r>
              <a:rPr lang="en-GB" sz="900" dirty="0">
                <a:cs typeface="Arial" pitchFamily="34" charset="0"/>
              </a:rPr>
              <a:t> </a:t>
            </a:r>
            <a:endParaRPr lang="en-GB" sz="900" b="1" dirty="0">
              <a:solidFill>
                <a:srgbClr val="7030A0"/>
              </a:solidFill>
              <a:latin typeface="Arial" pitchFamily="34" charset="0"/>
              <a:cs typeface="Arial" pitchFamily="34" charset="0"/>
            </a:endParaRPr>
          </a:p>
          <a:p>
            <a:r>
              <a:rPr lang="en-GB" sz="900" b="1" dirty="0">
                <a:solidFill>
                  <a:srgbClr val="7030A0"/>
                </a:solidFill>
                <a:latin typeface="Arial" pitchFamily="34" charset="0"/>
                <a:cs typeface="Arial" pitchFamily="34" charset="0"/>
              </a:rPr>
              <a:t>Who’s it for?</a:t>
            </a:r>
            <a:endParaRPr lang="en-GB" sz="900" dirty="0"/>
          </a:p>
          <a:p>
            <a:r>
              <a:rPr lang="en-GB" sz="900" dirty="0"/>
              <a:t>Everyone will one day run or work in a business of some kind, so Business will always have some relevance to your future.  You should, however, also have some genuine interest in the subject and a commitment to hard work.  There is a large amount of factual knowledge that you will have to learn but you will also need to be able to apply ideas to the real world and to case studies, be prepared to use the media, and realise that there is often more than one approach to a problem, as well as many possible solutions.</a:t>
            </a:r>
          </a:p>
          <a:p>
            <a:endParaRPr lang="en-GB" sz="900" dirty="0"/>
          </a:p>
          <a:p>
            <a:r>
              <a:rPr lang="en-GB" sz="900" b="1" dirty="0">
                <a:latin typeface="Calibri" panose="020F0502020204030204" pitchFamily="34" charset="0"/>
                <a:ea typeface="Times New Roman" panose="02020603050405020304" pitchFamily="18" charset="0"/>
                <a:cs typeface="Times New Roman" panose="02020603050405020304" pitchFamily="18" charset="0"/>
              </a:rPr>
              <a:t>The minimum requirement is English grade 5 and Mathematics grade 4. </a:t>
            </a:r>
            <a:r>
              <a:rPr lang="en-GB" sz="900" b="1">
                <a:latin typeface="Calibri" panose="020F0502020204030204" pitchFamily="34" charset="0"/>
                <a:ea typeface="Times New Roman" panose="02020603050405020304" pitchFamily="18" charset="0"/>
                <a:cs typeface="Times New Roman" panose="02020603050405020304" pitchFamily="18" charset="0"/>
              </a:rPr>
              <a:t>Previous </a:t>
            </a:r>
            <a:r>
              <a:rPr lang="en-GB" sz="900" b="1" dirty="0">
                <a:latin typeface="Calibri" panose="020F0502020204030204" pitchFamily="34" charset="0"/>
                <a:ea typeface="Times New Roman" panose="02020603050405020304" pitchFamily="18" charset="0"/>
                <a:cs typeface="Times New Roman" panose="02020603050405020304" pitchFamily="18" charset="0"/>
              </a:rPr>
              <a:t>knowledge of the subject is not needed but if it has been studied a minimum of a </a:t>
            </a:r>
            <a:r>
              <a:rPr lang="en-GB" sz="900" b="1">
                <a:latin typeface="Calibri" panose="020F0502020204030204" pitchFamily="34" charset="0"/>
                <a:ea typeface="Times New Roman" panose="02020603050405020304" pitchFamily="18" charset="0"/>
                <a:cs typeface="Times New Roman" panose="02020603050405020304" pitchFamily="18" charset="0"/>
              </a:rPr>
              <a:t>grade </a:t>
            </a:r>
            <a:r>
              <a:rPr lang="en-GB" sz="900" b="1" dirty="0">
                <a:latin typeface="Calibri" panose="020F0502020204030204" pitchFamily="34" charset="0"/>
                <a:ea typeface="Times New Roman" panose="02020603050405020304" pitchFamily="18" charset="0"/>
                <a:cs typeface="Times New Roman" panose="02020603050405020304" pitchFamily="18" charset="0"/>
              </a:rPr>
              <a:t>4</a:t>
            </a:r>
            <a:r>
              <a:rPr lang="en-GB" sz="900" b="1">
                <a:latin typeface="Calibri" panose="020F0502020204030204" pitchFamily="34" charset="0"/>
                <a:ea typeface="Times New Roman" panose="02020603050405020304" pitchFamily="18" charset="0"/>
                <a:cs typeface="Times New Roman" panose="02020603050405020304" pitchFamily="18" charset="0"/>
              </a:rPr>
              <a:t> </a:t>
            </a:r>
            <a:r>
              <a:rPr lang="en-GB" sz="900" b="1" dirty="0">
                <a:latin typeface="Calibri" panose="020F0502020204030204" pitchFamily="34" charset="0"/>
                <a:ea typeface="Times New Roman" panose="02020603050405020304" pitchFamily="18" charset="0"/>
                <a:cs typeface="Times New Roman" panose="02020603050405020304" pitchFamily="18" charset="0"/>
              </a:rPr>
              <a:t>is required.</a:t>
            </a:r>
            <a:endParaRPr lang="en-GB" sz="900" dirty="0">
              <a:latin typeface="Times New Roman" panose="02020603050405020304" pitchFamily="18" charset="0"/>
              <a:ea typeface="Times New Roman" panose="02020603050405020304" pitchFamily="18" charset="0"/>
            </a:endParaRPr>
          </a:p>
          <a:p>
            <a:endParaRPr lang="en-US" sz="900" dirty="0"/>
          </a:p>
          <a:p>
            <a:r>
              <a:rPr lang="en-GB" sz="900" dirty="0"/>
              <a:t> </a:t>
            </a:r>
            <a:endParaRPr lang="en-US" sz="900" dirty="0"/>
          </a:p>
          <a:p>
            <a:endParaRPr lang="en-US" sz="900" dirty="0"/>
          </a:p>
          <a:p>
            <a:r>
              <a:rPr lang="en-GB" sz="900" b="1" dirty="0">
                <a:solidFill>
                  <a:srgbClr val="7030A0"/>
                </a:solidFill>
                <a:latin typeface="Arial" pitchFamily="34" charset="0"/>
                <a:cs typeface="Arial" pitchFamily="34" charset="0"/>
              </a:rPr>
              <a:t>Progression</a:t>
            </a:r>
          </a:p>
          <a:p>
            <a:r>
              <a:rPr lang="en-GB" sz="900" dirty="0"/>
              <a:t>The eclectic nature of A-Level Business gives students an excellent grounding for University and those seeking internships or employment.  Business and related degree courses continue to be the biggest single subject area within Higher Education.</a:t>
            </a:r>
          </a:p>
          <a:p>
            <a:r>
              <a:rPr lang="en-GB" sz="900" dirty="0"/>
              <a:t> </a:t>
            </a:r>
          </a:p>
          <a:p>
            <a:r>
              <a:rPr lang="en-GB" sz="900" dirty="0"/>
              <a:t>A-Level Business is a good basis for progression to degrees in Business Administration, Marketing, Human Resources, Accountancy, Stock broking, Finance and Banking. There are numerous Business degrees and most universities provide business courses. Many courses are connected with a particular area of business such as: Business with Computing, Business &amp; Management, International Business, Business with a Language, or Business and Finance.</a:t>
            </a:r>
          </a:p>
          <a:p>
            <a:endParaRPr lang="en-GB" sz="900" b="1" dirty="0">
              <a:solidFill>
                <a:srgbClr val="7030A0"/>
              </a:solidFill>
              <a:latin typeface="Arial" pitchFamily="34" charset="0"/>
              <a:cs typeface="Arial" pitchFamily="34" charset="0"/>
            </a:endParaRPr>
          </a:p>
        </p:txBody>
      </p:sp>
      <p:sp>
        <p:nvSpPr>
          <p:cNvPr id="16" name="TextBox 15"/>
          <p:cNvSpPr txBox="1"/>
          <p:nvPr/>
        </p:nvSpPr>
        <p:spPr>
          <a:xfrm>
            <a:off x="-99392" y="-247789"/>
            <a:ext cx="7029400" cy="1200329"/>
          </a:xfrm>
          <a:prstGeom prst="rect">
            <a:avLst/>
          </a:prstGeom>
          <a:noFill/>
          <a:ln>
            <a:noFill/>
          </a:ln>
        </p:spPr>
        <p:txBody>
          <a:bodyPr wrap="square" rtlCol="0">
            <a:spAutoFit/>
          </a:bodyPr>
          <a:lstStyle/>
          <a:p>
            <a:r>
              <a:rPr lang="en-GB" sz="7200">
                <a:solidFill>
                  <a:srgbClr val="7030A0"/>
                </a:solidFill>
                <a:latin typeface="Arial" pitchFamily="34" charset="0"/>
                <a:cs typeface="Arial" pitchFamily="34" charset="0"/>
              </a:rPr>
              <a:t> </a:t>
            </a:r>
            <a:r>
              <a:rPr lang="en-GB" sz="1100">
                <a:solidFill>
                  <a:srgbClr val="7030A0"/>
                </a:solidFill>
                <a:latin typeface="Arial" pitchFamily="34" charset="0"/>
                <a:cs typeface="Arial" pitchFamily="34" charset="0"/>
              </a:rPr>
              <a:t> </a:t>
            </a:r>
            <a:r>
              <a:rPr lang="en-GB" sz="3800">
                <a:solidFill>
                  <a:srgbClr val="7030A0"/>
                </a:solidFill>
                <a:latin typeface="Calibri" pitchFamily="34" charset="0"/>
                <a:cs typeface="Aharoni" pitchFamily="2" charset="-79"/>
              </a:rPr>
              <a:t>Business</a:t>
            </a:r>
            <a:endParaRPr lang="en-GB" sz="3800" dirty="0">
              <a:solidFill>
                <a:srgbClr val="7030A0"/>
              </a:solidFill>
              <a:latin typeface="Calibri" pitchFamily="34" charset="0"/>
              <a:cs typeface="Aharoni" pitchFamily="2" charset="-79"/>
            </a:endParaRPr>
          </a:p>
        </p:txBody>
      </p:sp>
      <p:sp>
        <p:nvSpPr>
          <p:cNvPr id="22" name="Rectangle 21"/>
          <p:cNvSpPr/>
          <p:nvPr/>
        </p:nvSpPr>
        <p:spPr>
          <a:xfrm>
            <a:off x="4869160" y="1130575"/>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3" name="Rectangle 22"/>
          <p:cNvSpPr/>
          <p:nvPr/>
        </p:nvSpPr>
        <p:spPr>
          <a:xfrm>
            <a:off x="4869160" y="2534731"/>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4" name="Rectangle 23"/>
          <p:cNvSpPr/>
          <p:nvPr/>
        </p:nvSpPr>
        <p:spPr>
          <a:xfrm>
            <a:off x="4869160" y="3938887"/>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5" name="Rectangle 24"/>
          <p:cNvSpPr/>
          <p:nvPr/>
        </p:nvSpPr>
        <p:spPr>
          <a:xfrm>
            <a:off x="4869160" y="5343043"/>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7" name="Rectangle 26"/>
          <p:cNvSpPr/>
          <p:nvPr/>
        </p:nvSpPr>
        <p:spPr>
          <a:xfrm>
            <a:off x="4869160" y="6747199"/>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31" name="Rectangle 30"/>
          <p:cNvSpPr/>
          <p:nvPr/>
        </p:nvSpPr>
        <p:spPr>
          <a:xfrm>
            <a:off x="4869160" y="8151355"/>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19" name="TextBox 18"/>
          <p:cNvSpPr txBox="1"/>
          <p:nvPr/>
        </p:nvSpPr>
        <p:spPr>
          <a:xfrm>
            <a:off x="4797152" y="428497"/>
            <a:ext cx="3744416" cy="369332"/>
          </a:xfrm>
          <a:prstGeom prst="rect">
            <a:avLst/>
          </a:prstGeom>
          <a:noFill/>
        </p:spPr>
        <p:txBody>
          <a:bodyPr wrap="square" rtlCol="0">
            <a:spAutoFit/>
          </a:bodyPr>
          <a:lstStyle/>
          <a:p>
            <a:r>
              <a:rPr lang="en-GB" dirty="0">
                <a:solidFill>
                  <a:schemeClr val="tx1">
                    <a:lumMod val="75000"/>
                    <a:lumOff val="25000"/>
                  </a:schemeClr>
                </a:solidFill>
              </a:rPr>
              <a:t>     </a:t>
            </a:r>
            <a:r>
              <a:rPr lang="en-GB" b="1" dirty="0">
                <a:solidFill>
                  <a:srgbClr val="7030A0"/>
                </a:solidFill>
              </a:rPr>
              <a:t>A - Level </a:t>
            </a:r>
            <a:r>
              <a:rPr lang="en-GB" dirty="0">
                <a:solidFill>
                  <a:srgbClr val="7030A0"/>
                </a:solidFill>
              </a:rPr>
              <a:t>Edexcel</a:t>
            </a:r>
          </a:p>
        </p:txBody>
      </p:sp>
      <p:pic>
        <p:nvPicPr>
          <p:cNvPr id="2050" name="Picture 2" descr="http://www.rsc-northwest.ac.uk/acl/eMagArchive/RSCeMag0910/April10menu/BusinessLogo.jpg"/>
          <p:cNvPicPr>
            <a:picLocks noChangeAspect="1" noChangeArrowheads="1"/>
          </p:cNvPicPr>
          <p:nvPr/>
        </p:nvPicPr>
        <p:blipFill>
          <a:blip r:embed="rId3" cstate="print"/>
          <a:srcRect/>
          <a:stretch>
            <a:fillRect/>
          </a:stretch>
        </p:blipFill>
        <p:spPr bwMode="auto">
          <a:xfrm>
            <a:off x="4869160" y="1100573"/>
            <a:ext cx="1765970" cy="1440160"/>
          </a:xfrm>
          <a:prstGeom prst="rect">
            <a:avLst/>
          </a:prstGeom>
          <a:noFill/>
        </p:spPr>
      </p:pic>
      <p:pic>
        <p:nvPicPr>
          <p:cNvPr id="2052" name="Picture 4" descr="http://edibleapple.com/wp-content/uploads/2009/04/apple_rainbow_logo.jpeg"/>
          <p:cNvPicPr>
            <a:picLocks noChangeAspect="1" noChangeArrowheads="1"/>
          </p:cNvPicPr>
          <p:nvPr/>
        </p:nvPicPr>
        <p:blipFill>
          <a:blip r:embed="rId4" cstate="print"/>
          <a:srcRect/>
          <a:stretch>
            <a:fillRect/>
          </a:stretch>
        </p:blipFill>
        <p:spPr bwMode="auto">
          <a:xfrm>
            <a:off x="4905164" y="2504728"/>
            <a:ext cx="1705372" cy="1548172"/>
          </a:xfrm>
          <a:prstGeom prst="rect">
            <a:avLst/>
          </a:prstGeom>
          <a:noFill/>
        </p:spPr>
      </p:pic>
      <p:pic>
        <p:nvPicPr>
          <p:cNvPr id="2054" name="Picture 6" descr="http://www.oxcoll.com/images/business-studies.jpg"/>
          <p:cNvPicPr>
            <a:picLocks noChangeAspect="1" noChangeArrowheads="1"/>
          </p:cNvPicPr>
          <p:nvPr/>
        </p:nvPicPr>
        <p:blipFill>
          <a:blip r:embed="rId5" cstate="print"/>
          <a:srcRect/>
          <a:stretch>
            <a:fillRect/>
          </a:stretch>
        </p:blipFill>
        <p:spPr bwMode="auto">
          <a:xfrm>
            <a:off x="4833156" y="4088904"/>
            <a:ext cx="1764196" cy="1332148"/>
          </a:xfrm>
          <a:prstGeom prst="rect">
            <a:avLst/>
          </a:prstGeom>
          <a:noFill/>
        </p:spPr>
      </p:pic>
      <p:pic>
        <p:nvPicPr>
          <p:cNvPr id="2060" name="Picture 12" descr="http://www.ashbournecollege.co.uk/gallery-imgs/business-studies.jpg"/>
          <p:cNvPicPr>
            <a:picLocks noChangeAspect="1" noChangeArrowheads="1"/>
          </p:cNvPicPr>
          <p:nvPr/>
        </p:nvPicPr>
        <p:blipFill>
          <a:blip r:embed="rId6" cstate="print"/>
          <a:srcRect/>
          <a:stretch>
            <a:fillRect/>
          </a:stretch>
        </p:blipFill>
        <p:spPr bwMode="auto">
          <a:xfrm>
            <a:off x="4833156" y="5421052"/>
            <a:ext cx="1764196" cy="1296145"/>
          </a:xfrm>
          <a:prstGeom prst="rect">
            <a:avLst/>
          </a:prstGeom>
          <a:noFill/>
        </p:spPr>
      </p:pic>
      <p:pic>
        <p:nvPicPr>
          <p:cNvPr id="2062" name="Picture 14" descr="http://ragingcreations.com/wp-content/uploads/2012/07/marketing-300x269.jpg"/>
          <p:cNvPicPr>
            <a:picLocks noChangeAspect="1" noChangeArrowheads="1"/>
          </p:cNvPicPr>
          <p:nvPr/>
        </p:nvPicPr>
        <p:blipFill>
          <a:blip r:embed="rId7" cstate="print"/>
          <a:srcRect/>
          <a:stretch>
            <a:fillRect/>
          </a:stretch>
        </p:blipFill>
        <p:spPr bwMode="auto">
          <a:xfrm>
            <a:off x="4869160" y="6753200"/>
            <a:ext cx="1741376" cy="1440160"/>
          </a:xfrm>
          <a:prstGeom prst="rect">
            <a:avLst/>
          </a:prstGeom>
          <a:noFill/>
        </p:spPr>
      </p:pic>
      <p:pic>
        <p:nvPicPr>
          <p:cNvPr id="2064" name="Picture 16" descr="http://newsimg.bbc.co.uk/media/images/45603000/jpg/_45603216_-1.jpg"/>
          <p:cNvPicPr>
            <a:picLocks noChangeAspect="1" noChangeArrowheads="1"/>
          </p:cNvPicPr>
          <p:nvPr/>
        </p:nvPicPr>
        <p:blipFill>
          <a:blip r:embed="rId8" cstate="print"/>
          <a:srcRect/>
          <a:stretch>
            <a:fillRect/>
          </a:stretch>
        </p:blipFill>
        <p:spPr bwMode="auto">
          <a:xfrm>
            <a:off x="4869160" y="8193360"/>
            <a:ext cx="1761257" cy="1512168"/>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273D1622F24145887D392C0C9EAECB" ma:contentTypeVersion="18" ma:contentTypeDescription="Create a new document." ma:contentTypeScope="" ma:versionID="19085fb0b3e4ca15bd3b9e975bc94de0">
  <xsd:schema xmlns:xsd="http://www.w3.org/2001/XMLSchema" xmlns:xs="http://www.w3.org/2001/XMLSchema" xmlns:p="http://schemas.microsoft.com/office/2006/metadata/properties" xmlns:ns2="a9dbd1bd-8d79-41b4-b68c-688ecdd1c2f5" xmlns:ns3="9d96588d-cc8c-429b-b90e-ef5d7b1e9cb0" targetNamespace="http://schemas.microsoft.com/office/2006/metadata/properties" ma:root="true" ma:fieldsID="9b2aa5e0aa87da1169c13398b088e871" ns2:_="" ns3:_="">
    <xsd:import namespace="a9dbd1bd-8d79-41b4-b68c-688ecdd1c2f5"/>
    <xsd:import namespace="9d96588d-cc8c-429b-b90e-ef5d7b1e9cb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bd1bd-8d79-41b4-b68c-688ecdd1c2f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5" nillable="true" ma:displayName="Taxonomy Catch All Column" ma:hidden="true" ma:list="{b7dd88e1-54bd-44ce-bd7a-ea54edcd02a9}" ma:internalName="TaxCatchAll" ma:showField="CatchAllData" ma:web="a9dbd1bd-8d79-41b4-b68c-688ecdd1c2f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d96588d-cc8c-429b-b90e-ef5d7b1e9cb0"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f3e46154-da16-4fd8-bc6c-5d977d907ee2"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d96588d-cc8c-429b-b90e-ef5d7b1e9cb0">
      <Terms xmlns="http://schemas.microsoft.com/office/infopath/2007/PartnerControls"/>
    </lcf76f155ced4ddcb4097134ff3c332f>
    <TaxCatchAll xmlns="a9dbd1bd-8d79-41b4-b68c-688ecdd1c2f5" xsi:nil="true"/>
  </documentManagement>
</p:properties>
</file>

<file path=customXml/itemProps1.xml><?xml version="1.0" encoding="utf-8"?>
<ds:datastoreItem xmlns:ds="http://schemas.openxmlformats.org/officeDocument/2006/customXml" ds:itemID="{F86BE271-73B6-4597-9116-2E67DAECFA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bd1bd-8d79-41b4-b68c-688ecdd1c2f5"/>
    <ds:schemaRef ds:uri="9d96588d-cc8c-429b-b90e-ef5d7b1e9c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F2851B2-ACC7-447E-BB79-8237D3A751DF}">
  <ds:schemaRefs>
    <ds:schemaRef ds:uri="http://schemas.microsoft.com/sharepoint/v3/contenttype/forms"/>
  </ds:schemaRefs>
</ds:datastoreItem>
</file>

<file path=customXml/itemProps3.xml><?xml version="1.0" encoding="utf-8"?>
<ds:datastoreItem xmlns:ds="http://schemas.openxmlformats.org/officeDocument/2006/customXml" ds:itemID="{087AD100-065E-46F5-BCCF-F1AB2E1EEB19}">
  <ds:schemaRefs>
    <ds:schemaRef ds:uri="http://schemas.microsoft.com/office/infopath/2007/PartnerControls"/>
    <ds:schemaRef ds:uri="http://purl.org/dc/elements/1.1/"/>
    <ds:schemaRef ds:uri="a9dbd1bd-8d79-41b4-b68c-688ecdd1c2f5"/>
    <ds:schemaRef ds:uri="http://schemas.microsoft.com/office/2006/metadata/properties"/>
    <ds:schemaRef ds:uri="http://schemas.microsoft.com/office/2006/documentManagement/types"/>
    <ds:schemaRef ds:uri="http://purl.org/dc/dcmitype/"/>
    <ds:schemaRef ds:uri="http://schemas.openxmlformats.org/package/2006/metadata/core-properties"/>
    <ds:schemaRef ds:uri="9d96588d-cc8c-429b-b90e-ef5d7b1e9cb0"/>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636</TotalTime>
  <Words>508</Words>
  <Application>Microsoft Office PowerPoint</Application>
  <PresentationFormat>A4 Paper (210x297 mm)</PresentationFormat>
  <Paragraphs>35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dbeeden-simpson</dc:creator>
  <cp:lastModifiedBy>Mukh Johal</cp:lastModifiedBy>
  <cp:revision>82</cp:revision>
  <dcterms:created xsi:type="dcterms:W3CDTF">2011-11-01T20:06:03Z</dcterms:created>
  <dcterms:modified xsi:type="dcterms:W3CDTF">2022-11-17T09:29:58Z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0x0101003E273D1622F24145887D392C0C9EAECB</vt:lpwstr>
  </property>
  <property fmtid="{D5CDD505-2E9C-101B-9397-08002B2CF9AE}" pid="3" name="MediaServiceImageTags">
    <vt:lpwstr/>
  </property>
</Properties>
</file>