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858000" cy="9906000" type="A4"/>
  <p:notesSz cx="68580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64" y="-26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2080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0" i="0">
                <a:solidFill>
                  <a:srgbClr val="6F2F9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0" i="0">
                <a:solidFill>
                  <a:srgbClr val="6F2F9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0" i="0">
                <a:solidFill>
                  <a:srgbClr val="6F2F9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1983" y="190322"/>
            <a:ext cx="6314033" cy="605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0" i="0">
                <a:solidFill>
                  <a:srgbClr val="6F2F9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278380"/>
            <a:ext cx="617220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hyperlink" Target="http://www.aqa.org.uk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2333" y="834009"/>
            <a:ext cx="4298315" cy="86895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b="1" spc="-5" dirty="0">
                <a:solidFill>
                  <a:srgbClr val="6F2F9F"/>
                </a:solidFill>
                <a:latin typeface="Arial"/>
                <a:cs typeface="Arial"/>
              </a:rPr>
              <a:t>General</a:t>
            </a:r>
            <a:r>
              <a:rPr sz="850" b="1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850" b="1" spc="-5" dirty="0">
                <a:solidFill>
                  <a:srgbClr val="6F2F9F"/>
                </a:solidFill>
                <a:latin typeface="Arial"/>
                <a:cs typeface="Arial"/>
              </a:rPr>
              <a:t>Course</a:t>
            </a:r>
            <a:r>
              <a:rPr sz="850" b="1" spc="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850" b="1" spc="-5" dirty="0">
                <a:solidFill>
                  <a:srgbClr val="6F2F9F"/>
                </a:solidFill>
                <a:latin typeface="Arial"/>
                <a:cs typeface="Arial"/>
              </a:rPr>
              <a:t>Information</a:t>
            </a:r>
            <a:endParaRPr sz="85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50" dirty="0">
              <a:latin typeface="Arial"/>
              <a:cs typeface="Arial"/>
            </a:endParaRPr>
          </a:p>
          <a:p>
            <a:pPr marL="12700" marR="130810">
              <a:lnSpc>
                <a:spcPct val="100400"/>
              </a:lnSpc>
              <a:spcBef>
                <a:spcPts val="5"/>
              </a:spcBef>
            </a:pPr>
            <a:r>
              <a:rPr sz="850" spc="-5" dirty="0">
                <a:latin typeface="Calibri"/>
                <a:cs typeface="Calibri"/>
              </a:rPr>
              <a:t>A-level</a:t>
            </a:r>
            <a:r>
              <a:rPr sz="850" spc="2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Chemistry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attempts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to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answer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the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big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question</a:t>
            </a:r>
            <a:r>
              <a:rPr sz="850" spc="4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‘what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is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the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world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made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of’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and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it’s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the </a:t>
            </a:r>
            <a:r>
              <a:rPr sz="850" spc="-18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search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for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this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answer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that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makes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this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subject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so </a:t>
            </a:r>
            <a:r>
              <a:rPr sz="850" spc="-5" dirty="0">
                <a:latin typeface="Calibri"/>
                <a:cs typeface="Calibri"/>
              </a:rPr>
              <a:t>fascinating.</a:t>
            </a:r>
            <a:r>
              <a:rPr sz="850" spc="4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From</a:t>
            </a:r>
            <a:r>
              <a:rPr sz="850" spc="-2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investigating</a:t>
            </a:r>
            <a:r>
              <a:rPr sz="850" spc="5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how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one </a:t>
            </a:r>
            <a:r>
              <a:rPr sz="8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substance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can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be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changed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drastically</a:t>
            </a:r>
            <a:r>
              <a:rPr sz="850" spc="5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into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another,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to </a:t>
            </a:r>
            <a:r>
              <a:rPr sz="850" spc="-5" dirty="0">
                <a:latin typeface="Calibri"/>
                <a:cs typeface="Calibri"/>
              </a:rPr>
              <a:t>researching</a:t>
            </a:r>
            <a:r>
              <a:rPr sz="850" spc="5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a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new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wonder</a:t>
            </a:r>
            <a:r>
              <a:rPr sz="850" spc="3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drug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to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save </a:t>
            </a:r>
            <a:r>
              <a:rPr sz="8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millions</a:t>
            </a:r>
            <a:r>
              <a:rPr sz="850" spc="3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of</a:t>
            </a:r>
            <a:r>
              <a:rPr sz="8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lives,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the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opportunities</a:t>
            </a:r>
            <a:r>
              <a:rPr sz="850" spc="4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that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chemistry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provides</a:t>
            </a:r>
            <a:r>
              <a:rPr sz="850" spc="3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are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endless.</a:t>
            </a:r>
            <a:endParaRPr sz="85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850" b="1" spc="-5" dirty="0">
                <a:solidFill>
                  <a:srgbClr val="6F2F9F"/>
                </a:solidFill>
                <a:latin typeface="Arial"/>
                <a:cs typeface="Arial"/>
              </a:rPr>
              <a:t>How</a:t>
            </a:r>
            <a:r>
              <a:rPr sz="850" b="1" dirty="0">
                <a:solidFill>
                  <a:srgbClr val="6F2F9F"/>
                </a:solidFill>
                <a:latin typeface="Arial"/>
                <a:cs typeface="Arial"/>
              </a:rPr>
              <a:t> is</a:t>
            </a:r>
            <a:r>
              <a:rPr sz="850" b="1" spc="-1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850" b="1" spc="-5" dirty="0">
                <a:solidFill>
                  <a:srgbClr val="6F2F9F"/>
                </a:solidFill>
                <a:latin typeface="Arial"/>
                <a:cs typeface="Arial"/>
              </a:rPr>
              <a:t>the</a:t>
            </a:r>
            <a:r>
              <a:rPr sz="850" b="1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850" b="1" spc="-5" dirty="0">
                <a:solidFill>
                  <a:srgbClr val="6F2F9F"/>
                </a:solidFill>
                <a:latin typeface="Arial"/>
                <a:cs typeface="Arial"/>
              </a:rPr>
              <a:t>course</a:t>
            </a:r>
            <a:r>
              <a:rPr sz="850" b="1" spc="1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850" b="1" spc="-10" dirty="0">
                <a:solidFill>
                  <a:srgbClr val="6F2F9F"/>
                </a:solidFill>
                <a:latin typeface="Arial"/>
                <a:cs typeface="Arial"/>
              </a:rPr>
              <a:t>assessed?</a:t>
            </a:r>
            <a:endParaRPr sz="8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850" dirty="0">
              <a:latin typeface="Arial"/>
              <a:cs typeface="Arial"/>
            </a:endParaRPr>
          </a:p>
          <a:p>
            <a:pPr marL="12700" marR="440690">
              <a:lnSpc>
                <a:spcPct val="100000"/>
              </a:lnSpc>
            </a:pPr>
            <a:r>
              <a:rPr sz="850" dirty="0">
                <a:latin typeface="Calibri"/>
                <a:cs typeface="Calibri"/>
              </a:rPr>
              <a:t>We</a:t>
            </a:r>
            <a:r>
              <a:rPr sz="850" spc="-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follow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the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AQA</a:t>
            </a:r>
            <a:r>
              <a:rPr sz="850" spc="-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Chemistry</a:t>
            </a:r>
            <a:r>
              <a:rPr sz="850" dirty="0">
                <a:latin typeface="Calibri"/>
                <a:cs typeface="Calibri"/>
              </a:rPr>
              <a:t> (7405)</a:t>
            </a:r>
            <a:r>
              <a:rPr sz="850" spc="-3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syllabus:</a:t>
            </a:r>
            <a:r>
              <a:rPr sz="850" spc="4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details</a:t>
            </a:r>
            <a:r>
              <a:rPr sz="850" spc="3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can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be</a:t>
            </a:r>
            <a:r>
              <a:rPr sz="8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found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on </a:t>
            </a:r>
            <a:r>
              <a:rPr sz="850" dirty="0">
                <a:latin typeface="Calibri"/>
                <a:cs typeface="Calibri"/>
              </a:rPr>
              <a:t>the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AQA</a:t>
            </a:r>
            <a:r>
              <a:rPr sz="850" spc="-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website </a:t>
            </a:r>
            <a:r>
              <a:rPr sz="850" spc="-18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  <a:hlinkClick r:id="rId2"/>
              </a:rPr>
              <a:t>www.aqa.org.uk.</a:t>
            </a:r>
            <a:endParaRPr sz="85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850" spc="-5" dirty="0">
                <a:latin typeface="Calibri"/>
                <a:cs typeface="Calibri"/>
              </a:rPr>
              <a:t>The</a:t>
            </a:r>
            <a:r>
              <a:rPr sz="8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content</a:t>
            </a:r>
            <a:r>
              <a:rPr sz="850" spc="3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is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divided</a:t>
            </a:r>
            <a:r>
              <a:rPr sz="850" spc="3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into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three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fundamental</a:t>
            </a:r>
            <a:r>
              <a:rPr sz="850" spc="4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chemistry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areas: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800" dirty="0">
              <a:latin typeface="Calibri"/>
              <a:cs typeface="Calibri"/>
            </a:endParaRPr>
          </a:p>
          <a:p>
            <a:pPr marL="184785" marR="151130" indent="-172720" algn="just">
              <a:lnSpc>
                <a:spcPct val="100000"/>
              </a:lnSpc>
              <a:buChar char="-"/>
              <a:tabLst>
                <a:tab pos="185420" algn="l"/>
              </a:tabLst>
            </a:pPr>
            <a:r>
              <a:rPr sz="850" spc="-5" dirty="0">
                <a:latin typeface="Calibri"/>
                <a:cs typeface="Calibri"/>
              </a:rPr>
              <a:t>Physical chemistry (Including </a:t>
            </a:r>
            <a:r>
              <a:rPr sz="850" dirty="0">
                <a:latin typeface="Calibri"/>
                <a:cs typeface="Calibri"/>
              </a:rPr>
              <a:t>atomic </a:t>
            </a:r>
            <a:r>
              <a:rPr sz="850" spc="-5" dirty="0">
                <a:latin typeface="Calibri"/>
                <a:cs typeface="Calibri"/>
              </a:rPr>
              <a:t>structure, amount of substance, bonding, energetics, </a:t>
            </a:r>
            <a:r>
              <a:rPr sz="8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kinetics, chemical equilibria and Le Chatelier’s principle, thermodynamics, </a:t>
            </a:r>
            <a:r>
              <a:rPr sz="850" dirty="0">
                <a:latin typeface="Calibri"/>
                <a:cs typeface="Calibri"/>
              </a:rPr>
              <a:t>rate </a:t>
            </a:r>
            <a:r>
              <a:rPr sz="850" spc="-5" dirty="0">
                <a:latin typeface="Calibri"/>
                <a:cs typeface="Calibri"/>
              </a:rPr>
              <a:t>equations, </a:t>
            </a:r>
            <a:r>
              <a:rPr sz="8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the equilibrium</a:t>
            </a:r>
            <a:r>
              <a:rPr sz="850" spc="4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constant</a:t>
            </a:r>
            <a:r>
              <a:rPr sz="850" spc="3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Kp, electrode</a:t>
            </a:r>
            <a:r>
              <a:rPr sz="850" spc="3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potentials</a:t>
            </a:r>
            <a:r>
              <a:rPr sz="850" spc="4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and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electrochemical</a:t>
            </a:r>
            <a:r>
              <a:rPr sz="850" spc="4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cells</a:t>
            </a:r>
            <a:endParaRPr sz="850" dirty="0">
              <a:latin typeface="Calibri"/>
              <a:cs typeface="Calibri"/>
            </a:endParaRPr>
          </a:p>
          <a:p>
            <a:pPr marL="184785" marR="38735" indent="-172720">
              <a:lnSpc>
                <a:spcPct val="100000"/>
              </a:lnSpc>
              <a:buChar char="-"/>
              <a:tabLst>
                <a:tab pos="184785" algn="l"/>
                <a:tab pos="185420" algn="l"/>
              </a:tabLst>
            </a:pPr>
            <a:r>
              <a:rPr sz="850" spc="-5" dirty="0">
                <a:latin typeface="Calibri"/>
                <a:cs typeface="Calibri"/>
              </a:rPr>
              <a:t>Inorganic</a:t>
            </a:r>
            <a:r>
              <a:rPr sz="850" spc="3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chemistry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Including</a:t>
            </a:r>
            <a:r>
              <a:rPr sz="850" spc="5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periodicity,</a:t>
            </a:r>
            <a:r>
              <a:rPr sz="850" spc="4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Group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2</a:t>
            </a:r>
            <a:r>
              <a:rPr sz="850" spc="-5" dirty="0">
                <a:latin typeface="Calibri"/>
                <a:cs typeface="Calibri"/>
              </a:rPr>
              <a:t> the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alkaline</a:t>
            </a:r>
            <a:r>
              <a:rPr sz="850" spc="4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earth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metals,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Group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7(17)</a:t>
            </a:r>
            <a:r>
              <a:rPr sz="850" spc="-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the </a:t>
            </a:r>
            <a:r>
              <a:rPr sz="850" spc="-18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halogens,</a:t>
            </a:r>
            <a:r>
              <a:rPr sz="850" spc="5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properties</a:t>
            </a:r>
            <a:r>
              <a:rPr sz="850" spc="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of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Period</a:t>
            </a:r>
            <a:r>
              <a:rPr sz="850" spc="4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3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elements</a:t>
            </a:r>
            <a:r>
              <a:rPr sz="850" spc="3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and</a:t>
            </a:r>
            <a:r>
              <a:rPr sz="850" spc="2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their</a:t>
            </a:r>
            <a:r>
              <a:rPr sz="850" spc="3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oxides,</a:t>
            </a:r>
            <a:r>
              <a:rPr sz="850" spc="3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transition</a:t>
            </a:r>
            <a:r>
              <a:rPr sz="850" spc="5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metals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and</a:t>
            </a:r>
            <a:r>
              <a:rPr sz="850" spc="3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reactions </a:t>
            </a:r>
            <a:r>
              <a:rPr sz="8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of ions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in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aqueous</a:t>
            </a:r>
            <a:r>
              <a:rPr sz="850" spc="3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solution</a:t>
            </a:r>
            <a:endParaRPr sz="850" dirty="0">
              <a:latin typeface="Calibri"/>
              <a:cs typeface="Calibri"/>
            </a:endParaRPr>
          </a:p>
          <a:p>
            <a:pPr marL="184785" marR="19050" indent="-172720">
              <a:lnSpc>
                <a:spcPct val="100000"/>
              </a:lnSpc>
              <a:buChar char="-"/>
              <a:tabLst>
                <a:tab pos="184785" algn="l"/>
                <a:tab pos="185420" algn="l"/>
              </a:tabLst>
            </a:pPr>
            <a:r>
              <a:rPr sz="850" spc="-5" dirty="0">
                <a:latin typeface="Calibri"/>
                <a:cs typeface="Calibri"/>
              </a:rPr>
              <a:t>Organic</a:t>
            </a:r>
            <a:r>
              <a:rPr sz="850" spc="3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chemistry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Including</a:t>
            </a:r>
            <a:r>
              <a:rPr sz="850" spc="4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introduction</a:t>
            </a:r>
            <a:r>
              <a:rPr sz="850" spc="5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to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organic</a:t>
            </a:r>
            <a:r>
              <a:rPr sz="850" spc="3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chemistry,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alkanes,</a:t>
            </a:r>
            <a:r>
              <a:rPr sz="850" spc="3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halogenoalkanes, </a:t>
            </a:r>
            <a:r>
              <a:rPr sz="8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alkenes, alcohols,</a:t>
            </a:r>
            <a:r>
              <a:rPr sz="850" spc="18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organic analysis,</a:t>
            </a:r>
            <a:r>
              <a:rPr sz="850" spc="18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optical isomerism, aldehydes</a:t>
            </a:r>
            <a:r>
              <a:rPr sz="850" spc="18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and ketones, carboxylic </a:t>
            </a:r>
            <a:r>
              <a:rPr sz="8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acids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and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derivatives,</a:t>
            </a:r>
            <a:r>
              <a:rPr sz="850" spc="6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aromatic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chemistry,</a:t>
            </a:r>
            <a:r>
              <a:rPr sz="850" spc="2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amines,</a:t>
            </a:r>
            <a:r>
              <a:rPr sz="850" spc="2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polymers,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amino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acids,</a:t>
            </a:r>
            <a:r>
              <a:rPr sz="850" spc="2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proteins</a:t>
            </a:r>
            <a:r>
              <a:rPr sz="850" spc="3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and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DNA, </a:t>
            </a:r>
            <a:r>
              <a:rPr sz="850" spc="-17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organic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synthesis,</a:t>
            </a:r>
            <a:r>
              <a:rPr sz="850" spc="2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NMR</a:t>
            </a:r>
            <a:r>
              <a:rPr sz="850" spc="-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spectroscopy</a:t>
            </a:r>
            <a:r>
              <a:rPr sz="850" spc="3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and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chromatography</a:t>
            </a:r>
            <a:endParaRPr sz="85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00" dirty="0">
              <a:latin typeface="Calibri"/>
              <a:cs typeface="Calibri"/>
            </a:endParaRPr>
          </a:p>
          <a:p>
            <a:pPr marL="12700" marR="36830" algn="just">
              <a:lnSpc>
                <a:spcPct val="100000"/>
              </a:lnSpc>
            </a:pPr>
            <a:r>
              <a:rPr sz="850" spc="-5" dirty="0">
                <a:latin typeface="Calibri"/>
                <a:cs typeface="Calibri"/>
              </a:rPr>
              <a:t>The full A-level qualification has three terminal examinations which will cover the content of </a:t>
            </a:r>
            <a:r>
              <a:rPr sz="850" dirty="0">
                <a:latin typeface="Calibri"/>
                <a:cs typeface="Calibri"/>
              </a:rPr>
              <a:t>the 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whole two-year course and </a:t>
            </a:r>
            <a:r>
              <a:rPr sz="850" dirty="0">
                <a:latin typeface="Calibri"/>
                <a:cs typeface="Calibri"/>
              </a:rPr>
              <a:t>assess </a:t>
            </a:r>
            <a:r>
              <a:rPr sz="850" spc="-5" dirty="0">
                <a:latin typeface="Calibri"/>
                <a:cs typeface="Calibri"/>
              </a:rPr>
              <a:t>the twelve required practical’s. </a:t>
            </a:r>
            <a:r>
              <a:rPr lang="en-GB" sz="850" dirty="0">
                <a:latin typeface="Calibri"/>
                <a:cs typeface="Calibri"/>
              </a:rPr>
              <a:t>In order to progress to A-level Chemistry, you must achieve a grade 6-6 or higher in GCSE Combined Science: Trilogy (Double).</a:t>
            </a:r>
          </a:p>
          <a:p>
            <a:pPr marL="12700" marR="36830" algn="just">
              <a:lnSpc>
                <a:spcPct val="100000"/>
              </a:lnSpc>
            </a:pPr>
            <a:endParaRPr lang="en-GB" sz="800" dirty="0">
              <a:latin typeface="Calibri"/>
              <a:cs typeface="Calibri"/>
            </a:endParaRPr>
          </a:p>
          <a:p>
            <a:pPr marL="12700" marR="67945">
              <a:lnSpc>
                <a:spcPct val="100000"/>
              </a:lnSpc>
            </a:pPr>
            <a:r>
              <a:rPr sz="850" dirty="0">
                <a:latin typeface="Calibri"/>
                <a:cs typeface="Calibri"/>
              </a:rPr>
              <a:t>Practical</a:t>
            </a:r>
            <a:r>
              <a:rPr sz="850" spc="2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assessment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will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be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covered</a:t>
            </a:r>
            <a:r>
              <a:rPr sz="850" spc="2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by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maintaining</a:t>
            </a:r>
            <a:r>
              <a:rPr sz="850" spc="5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a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lab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spc="-10" dirty="0">
                <a:latin typeface="Calibri"/>
                <a:cs typeface="Calibri"/>
              </a:rPr>
              <a:t>book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of</a:t>
            </a:r>
            <a:r>
              <a:rPr sz="850" spc="3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twelve</a:t>
            </a:r>
            <a:r>
              <a:rPr sz="850" spc="3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required</a:t>
            </a:r>
            <a:r>
              <a:rPr sz="850" spc="2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experimental </a:t>
            </a:r>
            <a:r>
              <a:rPr sz="850" spc="-17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tasks.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A</a:t>
            </a:r>
            <a:r>
              <a:rPr sz="850" spc="-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complete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lab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10" dirty="0">
                <a:latin typeface="Calibri"/>
                <a:cs typeface="Calibri"/>
              </a:rPr>
              <a:t>book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is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a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requirement</a:t>
            </a:r>
            <a:r>
              <a:rPr sz="850" spc="3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of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passing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the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practical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skills</a:t>
            </a:r>
            <a:r>
              <a:rPr sz="850" spc="3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assessment.</a:t>
            </a:r>
            <a:r>
              <a:rPr sz="850" spc="2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The </a:t>
            </a:r>
            <a:r>
              <a:rPr sz="8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theory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of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practical</a:t>
            </a:r>
            <a:r>
              <a:rPr sz="850" spc="2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skills</a:t>
            </a:r>
            <a:r>
              <a:rPr sz="850" spc="3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and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data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analysis</a:t>
            </a:r>
            <a:r>
              <a:rPr sz="850" spc="4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is</a:t>
            </a:r>
            <a:r>
              <a:rPr sz="8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assessed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within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the</a:t>
            </a:r>
            <a:r>
              <a:rPr sz="8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examinations.</a:t>
            </a:r>
            <a:endParaRPr sz="85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8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850" b="1" spc="-5" dirty="0">
                <a:solidFill>
                  <a:srgbClr val="6F2F9F"/>
                </a:solidFill>
                <a:latin typeface="Arial"/>
                <a:cs typeface="Arial"/>
              </a:rPr>
              <a:t>Who’s</a:t>
            </a:r>
            <a:r>
              <a:rPr sz="850" b="1" spc="-1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850" b="1" dirty="0">
                <a:solidFill>
                  <a:srgbClr val="6F2F9F"/>
                </a:solidFill>
                <a:latin typeface="Arial"/>
                <a:cs typeface="Arial"/>
              </a:rPr>
              <a:t>it</a:t>
            </a:r>
            <a:r>
              <a:rPr sz="850" b="1" spc="-1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850" b="1" spc="-5" dirty="0">
                <a:solidFill>
                  <a:srgbClr val="6F2F9F"/>
                </a:solidFill>
                <a:latin typeface="Arial"/>
                <a:cs typeface="Arial"/>
              </a:rPr>
              <a:t>for?</a:t>
            </a:r>
            <a:endParaRPr sz="8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850" spc="-5" dirty="0">
                <a:latin typeface="Calibri"/>
                <a:cs typeface="Calibri"/>
              </a:rPr>
              <a:t>What</a:t>
            </a:r>
            <a:r>
              <a:rPr sz="8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do</a:t>
            </a:r>
            <a:r>
              <a:rPr sz="850" dirty="0">
                <a:latin typeface="Calibri"/>
                <a:cs typeface="Calibri"/>
              </a:rPr>
              <a:t> I</a:t>
            </a:r>
            <a:r>
              <a:rPr sz="850" spc="-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need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to</a:t>
            </a:r>
            <a:r>
              <a:rPr sz="850" spc="-5" dirty="0">
                <a:latin typeface="Calibri"/>
                <a:cs typeface="Calibri"/>
              </a:rPr>
              <a:t> start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a </a:t>
            </a:r>
            <a:r>
              <a:rPr sz="850" spc="-5" dirty="0">
                <a:latin typeface="Calibri"/>
                <a:cs typeface="Calibri"/>
              </a:rPr>
              <a:t>Chemistry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A-level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course?</a:t>
            </a:r>
            <a:endParaRPr sz="850" dirty="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buFont typeface="Arial MT"/>
              <a:buChar char="•"/>
              <a:tabLst>
                <a:tab pos="184785" algn="l"/>
                <a:tab pos="185420" algn="l"/>
              </a:tabLst>
            </a:pPr>
            <a:r>
              <a:rPr sz="850" spc="-5" dirty="0">
                <a:latin typeface="Calibri"/>
                <a:cs typeface="Calibri"/>
              </a:rPr>
              <a:t>Enthusiasm!</a:t>
            </a:r>
            <a:endParaRPr sz="850" dirty="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buFont typeface="Arial MT"/>
              <a:buChar char="•"/>
              <a:tabLst>
                <a:tab pos="184785" algn="l"/>
                <a:tab pos="185420" algn="l"/>
              </a:tabLst>
            </a:pPr>
            <a:r>
              <a:rPr sz="850" dirty="0">
                <a:latin typeface="Calibri"/>
                <a:cs typeface="Calibri"/>
              </a:rPr>
              <a:t>At</a:t>
            </a:r>
            <a:r>
              <a:rPr sz="850" spc="-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least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lang="en-GB" sz="850" spc="10" dirty="0">
                <a:latin typeface="Calibri"/>
                <a:cs typeface="Calibri"/>
              </a:rPr>
              <a:t>5</a:t>
            </a:r>
            <a:r>
              <a:rPr sz="850" spc="-1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GCSE’s</a:t>
            </a:r>
            <a:r>
              <a:rPr sz="850" spc="-2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grade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lang="en-GB" sz="850" spc="5" dirty="0">
                <a:latin typeface="Calibri"/>
                <a:cs typeface="Calibri"/>
              </a:rPr>
              <a:t>4</a:t>
            </a:r>
            <a:r>
              <a:rPr sz="850" spc="-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or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higher,</a:t>
            </a:r>
            <a:r>
              <a:rPr sz="850" spc="2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including</a:t>
            </a:r>
            <a:r>
              <a:rPr sz="850" spc="4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English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Language</a:t>
            </a:r>
            <a:r>
              <a:rPr lang="en-GB" sz="850" spc="-5" dirty="0">
                <a:latin typeface="Calibri"/>
                <a:cs typeface="Calibri"/>
              </a:rPr>
              <a:t> at Grade 5</a:t>
            </a:r>
            <a:r>
              <a:rPr sz="850" spc="3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and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Mathematics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at</a:t>
            </a:r>
            <a:r>
              <a:rPr sz="850" spc="-1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Grade</a:t>
            </a:r>
            <a:r>
              <a:rPr lang="en-GB" sz="85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6.</a:t>
            </a:r>
          </a:p>
          <a:p>
            <a:pPr marL="184785" indent="-172720">
              <a:lnSpc>
                <a:spcPct val="100000"/>
              </a:lnSpc>
              <a:buFont typeface="Arial MT"/>
              <a:buChar char="•"/>
              <a:tabLst>
                <a:tab pos="184785" algn="l"/>
                <a:tab pos="185420" algn="l"/>
              </a:tabLst>
            </a:pPr>
            <a:r>
              <a:rPr sz="850" dirty="0">
                <a:latin typeface="Calibri"/>
                <a:cs typeface="Calibri"/>
              </a:rPr>
              <a:t>Grade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6-6</a:t>
            </a:r>
            <a:r>
              <a:rPr sz="850" spc="-3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or</a:t>
            </a:r>
            <a:r>
              <a:rPr sz="8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higher</a:t>
            </a:r>
            <a:r>
              <a:rPr sz="850" spc="2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in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lang="en-GB" sz="850" dirty="0">
                <a:cs typeface="Calibri"/>
              </a:rPr>
              <a:t>GCSE Combined Science: Trilogy (Double)</a:t>
            </a:r>
          </a:p>
          <a:p>
            <a:pPr marL="184785" indent="-172720">
              <a:lnSpc>
                <a:spcPct val="100000"/>
              </a:lnSpc>
              <a:buFont typeface="Arial MT"/>
              <a:buChar char="•"/>
              <a:tabLst>
                <a:tab pos="184785" algn="l"/>
                <a:tab pos="185420" algn="l"/>
              </a:tabLst>
            </a:pPr>
            <a:r>
              <a:rPr sz="850" dirty="0">
                <a:latin typeface="Calibri"/>
                <a:cs typeface="Calibri"/>
              </a:rPr>
              <a:t>Grade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6</a:t>
            </a:r>
            <a:r>
              <a:rPr sz="850" spc="-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in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Chemistry</a:t>
            </a:r>
            <a:r>
              <a:rPr sz="850" dirty="0">
                <a:latin typeface="Calibri"/>
                <a:cs typeface="Calibri"/>
              </a:rPr>
              <a:t> GCSE</a:t>
            </a:r>
            <a:r>
              <a:rPr sz="850" spc="-3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and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6-6</a:t>
            </a:r>
            <a:r>
              <a:rPr sz="850" spc="-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in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the</a:t>
            </a:r>
            <a:r>
              <a:rPr sz="8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other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two</a:t>
            </a:r>
            <a:r>
              <a:rPr sz="850" spc="-5" dirty="0">
                <a:latin typeface="Calibri"/>
                <a:cs typeface="Calibri"/>
              </a:rPr>
              <a:t> sciences</a:t>
            </a:r>
            <a:endParaRPr sz="85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800" dirty="0">
              <a:latin typeface="Calibri"/>
              <a:cs typeface="Calibri"/>
            </a:endParaRPr>
          </a:p>
          <a:p>
            <a:pPr marL="12700" marR="102235">
              <a:lnSpc>
                <a:spcPct val="100000"/>
              </a:lnSpc>
            </a:pPr>
            <a:r>
              <a:rPr sz="850" spc="-5" dirty="0">
                <a:latin typeface="Calibri"/>
                <a:cs typeface="Calibri"/>
              </a:rPr>
              <a:t>There</a:t>
            </a:r>
            <a:r>
              <a:rPr sz="8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is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overlap</a:t>
            </a:r>
            <a:r>
              <a:rPr sz="850" spc="3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between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Chemistry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and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the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other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sciences,</a:t>
            </a:r>
            <a:r>
              <a:rPr sz="850" spc="3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especially</a:t>
            </a:r>
            <a:r>
              <a:rPr sz="850" spc="5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Biology.</a:t>
            </a:r>
            <a:r>
              <a:rPr sz="850" spc="3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There</a:t>
            </a:r>
            <a:r>
              <a:rPr sz="850" dirty="0">
                <a:latin typeface="Calibri"/>
                <a:cs typeface="Calibri"/>
              </a:rPr>
              <a:t> are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also </a:t>
            </a:r>
            <a:r>
              <a:rPr sz="8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obvious</a:t>
            </a:r>
            <a:r>
              <a:rPr sz="850" spc="4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links</a:t>
            </a:r>
            <a:r>
              <a:rPr sz="850" spc="3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with</a:t>
            </a:r>
            <a:r>
              <a:rPr sz="850" dirty="0">
                <a:latin typeface="Calibri"/>
                <a:cs typeface="Calibri"/>
              </a:rPr>
              <a:t> Mathematics,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and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it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is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strongly</a:t>
            </a:r>
            <a:r>
              <a:rPr sz="850" spc="2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advised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students</a:t>
            </a:r>
            <a:r>
              <a:rPr sz="850" spc="3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take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this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course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or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level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3 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core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maths.</a:t>
            </a:r>
            <a:r>
              <a:rPr sz="850" spc="-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However,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we </a:t>
            </a:r>
            <a:r>
              <a:rPr sz="850" spc="-5" dirty="0">
                <a:latin typeface="Calibri"/>
                <a:cs typeface="Calibri"/>
              </a:rPr>
              <a:t>will</a:t>
            </a:r>
            <a:r>
              <a:rPr sz="850" spc="2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be</a:t>
            </a:r>
            <a:r>
              <a:rPr sz="8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happy</a:t>
            </a:r>
            <a:r>
              <a:rPr sz="850" spc="2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for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students</a:t>
            </a:r>
            <a:r>
              <a:rPr sz="850" spc="3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to take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Chemistry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out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of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pure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interest,</a:t>
            </a:r>
            <a:r>
              <a:rPr sz="850" spc="5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yet </a:t>
            </a:r>
            <a:r>
              <a:rPr sz="850" spc="-17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this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could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limit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progress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in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some </a:t>
            </a:r>
            <a:r>
              <a:rPr sz="850" dirty="0">
                <a:latin typeface="Calibri"/>
                <a:cs typeface="Calibri"/>
              </a:rPr>
              <a:t>areas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of</a:t>
            </a:r>
            <a:r>
              <a:rPr sz="850" dirty="0">
                <a:latin typeface="Calibri"/>
                <a:cs typeface="Calibri"/>
              </a:rPr>
              <a:t> the</a:t>
            </a:r>
            <a:r>
              <a:rPr sz="850" spc="-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course.</a:t>
            </a:r>
            <a:endParaRPr sz="85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00" dirty="0">
              <a:latin typeface="Calibri"/>
              <a:cs typeface="Calibri"/>
            </a:endParaRPr>
          </a:p>
          <a:p>
            <a:pPr marL="12700" marR="100330">
              <a:lnSpc>
                <a:spcPct val="100000"/>
              </a:lnSpc>
            </a:pPr>
            <a:r>
              <a:rPr sz="850" spc="-5" dirty="0">
                <a:latin typeface="Calibri"/>
                <a:cs typeface="Calibri"/>
              </a:rPr>
              <a:t>Chemistry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is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a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practical</a:t>
            </a:r>
            <a:r>
              <a:rPr sz="850" spc="2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subject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as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well</a:t>
            </a:r>
            <a:r>
              <a:rPr sz="850" spc="2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as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a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rigorous</a:t>
            </a:r>
            <a:r>
              <a:rPr sz="850" spc="3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academic</a:t>
            </a:r>
            <a:r>
              <a:rPr sz="850" spc="2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discipline.</a:t>
            </a:r>
            <a:r>
              <a:rPr sz="850" spc="5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You</a:t>
            </a:r>
            <a:r>
              <a:rPr sz="8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must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be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prepared </a:t>
            </a:r>
            <a:r>
              <a:rPr sz="850" spc="-18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for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this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aspect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of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the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course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and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should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enjoy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practical</a:t>
            </a:r>
            <a:r>
              <a:rPr sz="850" spc="3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work,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such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as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qualitative</a:t>
            </a:r>
            <a:r>
              <a:rPr sz="850" spc="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analysis</a:t>
            </a:r>
            <a:r>
              <a:rPr sz="850" spc="4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and </a:t>
            </a:r>
            <a:r>
              <a:rPr sz="8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titrations.</a:t>
            </a:r>
            <a:endParaRPr sz="85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50" dirty="0">
              <a:latin typeface="Calibri"/>
              <a:cs typeface="Calibri"/>
            </a:endParaRPr>
          </a:p>
          <a:p>
            <a:pPr marL="12700">
              <a:lnSpc>
                <a:spcPts val="1000"/>
              </a:lnSpc>
              <a:spcBef>
                <a:spcPts val="5"/>
              </a:spcBef>
            </a:pPr>
            <a:r>
              <a:rPr sz="850" b="1" spc="-5" dirty="0">
                <a:solidFill>
                  <a:srgbClr val="6F2F9F"/>
                </a:solidFill>
                <a:latin typeface="Arial"/>
                <a:cs typeface="Arial"/>
              </a:rPr>
              <a:t>Progression</a:t>
            </a:r>
            <a:endParaRPr sz="850" dirty="0">
              <a:latin typeface="Arial"/>
              <a:cs typeface="Arial"/>
            </a:endParaRPr>
          </a:p>
          <a:p>
            <a:pPr marL="12700" marR="157480">
              <a:lnSpc>
                <a:spcPts val="1019"/>
              </a:lnSpc>
              <a:spcBef>
                <a:spcPts val="15"/>
              </a:spcBef>
            </a:pPr>
            <a:r>
              <a:rPr sz="850" spc="-5" dirty="0">
                <a:latin typeface="Calibri"/>
                <a:cs typeface="Calibri"/>
              </a:rPr>
              <a:t>Chemistry</a:t>
            </a:r>
            <a:r>
              <a:rPr sz="8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is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a </a:t>
            </a:r>
            <a:r>
              <a:rPr sz="850" spc="-5" dirty="0">
                <a:latin typeface="Calibri"/>
                <a:cs typeface="Calibri"/>
              </a:rPr>
              <a:t>very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useful,</a:t>
            </a:r>
            <a:r>
              <a:rPr sz="850" spc="3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well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respected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A-Level.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It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is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recognized</a:t>
            </a:r>
            <a:r>
              <a:rPr sz="850" spc="3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as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being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an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A-Level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which </a:t>
            </a:r>
            <a:r>
              <a:rPr sz="8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develops</a:t>
            </a:r>
            <a:r>
              <a:rPr sz="850" spc="4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a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wide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range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of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skills.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The</a:t>
            </a:r>
            <a:r>
              <a:rPr sz="8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subject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is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spc="-10" dirty="0">
                <a:latin typeface="Calibri"/>
                <a:cs typeface="Calibri"/>
              </a:rPr>
              <a:t>good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preparation</a:t>
            </a:r>
            <a:r>
              <a:rPr sz="850" spc="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for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study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of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Chemistry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related </a:t>
            </a:r>
            <a:r>
              <a:rPr sz="8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courses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at </a:t>
            </a:r>
            <a:r>
              <a:rPr sz="850" spc="-5" dirty="0">
                <a:latin typeface="Calibri"/>
                <a:cs typeface="Calibri"/>
              </a:rPr>
              <a:t>University</a:t>
            </a:r>
            <a:r>
              <a:rPr sz="850" spc="3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and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can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lead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onto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a </a:t>
            </a:r>
            <a:r>
              <a:rPr sz="850" spc="-5" dirty="0">
                <a:latin typeface="Calibri"/>
                <a:cs typeface="Calibri"/>
              </a:rPr>
              <a:t>career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in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the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Chemistry</a:t>
            </a:r>
            <a:r>
              <a:rPr sz="8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industry.</a:t>
            </a:r>
            <a:endParaRPr sz="85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8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850" spc="-5" dirty="0">
                <a:latin typeface="Calibri"/>
                <a:cs typeface="Calibri"/>
              </a:rPr>
              <a:t>Biological</a:t>
            </a:r>
            <a:r>
              <a:rPr sz="8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sciences </a:t>
            </a:r>
            <a:r>
              <a:rPr sz="850" dirty="0">
                <a:latin typeface="Calibri"/>
                <a:cs typeface="Calibri"/>
              </a:rPr>
              <a:t>are </a:t>
            </a:r>
            <a:r>
              <a:rPr sz="850" spc="-5" dirty="0">
                <a:latin typeface="Calibri"/>
                <a:cs typeface="Calibri"/>
              </a:rPr>
              <a:t>becoming ever increasingly</a:t>
            </a:r>
            <a:r>
              <a:rPr sz="8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biochemical and Chemistry </a:t>
            </a:r>
            <a:r>
              <a:rPr sz="850" dirty="0">
                <a:latin typeface="Calibri"/>
                <a:cs typeface="Calibri"/>
              </a:rPr>
              <a:t>AS </a:t>
            </a:r>
            <a:r>
              <a:rPr sz="850" spc="-5" dirty="0">
                <a:latin typeface="Calibri"/>
                <a:cs typeface="Calibri"/>
              </a:rPr>
              <a:t>and </a:t>
            </a:r>
            <a:r>
              <a:rPr sz="850" dirty="0">
                <a:latin typeface="Calibri"/>
                <a:cs typeface="Calibri"/>
              </a:rPr>
              <a:t>A-Level </a:t>
            </a:r>
            <a:r>
              <a:rPr sz="850" spc="-5" dirty="0">
                <a:latin typeface="Calibri"/>
                <a:cs typeface="Calibri"/>
              </a:rPr>
              <a:t>will </a:t>
            </a:r>
            <a:r>
              <a:rPr sz="850" spc="-18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be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vital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to </a:t>
            </a:r>
            <a:r>
              <a:rPr sz="850" spc="-5" dirty="0">
                <a:latin typeface="Calibri"/>
                <a:cs typeface="Calibri"/>
              </a:rPr>
              <a:t>anyone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studying</a:t>
            </a:r>
            <a:r>
              <a:rPr sz="850" spc="3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A-Level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Biology</a:t>
            </a:r>
            <a:r>
              <a:rPr sz="850" spc="2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and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thinking</a:t>
            </a:r>
            <a:r>
              <a:rPr sz="850" spc="3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of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studying</a:t>
            </a:r>
            <a:r>
              <a:rPr sz="850" spc="3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Biology</a:t>
            </a:r>
            <a:r>
              <a:rPr sz="850" spc="2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or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Biochemistry.</a:t>
            </a:r>
            <a:endParaRPr sz="850" dirty="0">
              <a:latin typeface="Calibri"/>
              <a:cs typeface="Calibri"/>
            </a:endParaRPr>
          </a:p>
          <a:p>
            <a:pPr marL="12700" marR="278130">
              <a:lnSpc>
                <a:spcPct val="100000"/>
              </a:lnSpc>
            </a:pPr>
            <a:r>
              <a:rPr sz="850" spc="-5" dirty="0">
                <a:latin typeface="Calibri"/>
                <a:cs typeface="Calibri"/>
              </a:rPr>
              <a:t>Chemistry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is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a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requirement</a:t>
            </a:r>
            <a:r>
              <a:rPr sz="850" spc="3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if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you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wish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to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study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Medicine,</a:t>
            </a:r>
            <a:r>
              <a:rPr sz="850" spc="3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Dentistry,</a:t>
            </a:r>
            <a:r>
              <a:rPr sz="850" spc="20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Pharmacy,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optometry, </a:t>
            </a:r>
            <a:r>
              <a:rPr sz="850" spc="-18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chemical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engineering</a:t>
            </a:r>
            <a:r>
              <a:rPr sz="850" spc="4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or</a:t>
            </a:r>
            <a:r>
              <a:rPr sz="8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Veterinary</a:t>
            </a:r>
            <a:r>
              <a:rPr sz="850" spc="3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Science.</a:t>
            </a:r>
            <a:endParaRPr sz="85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00" dirty="0">
              <a:latin typeface="Calibri"/>
              <a:cs typeface="Calibri"/>
            </a:endParaRPr>
          </a:p>
          <a:p>
            <a:pPr marL="12700" marR="61594" algn="just">
              <a:lnSpc>
                <a:spcPct val="100000"/>
              </a:lnSpc>
            </a:pPr>
            <a:r>
              <a:rPr sz="850" spc="-5" dirty="0">
                <a:latin typeface="Calibri"/>
                <a:cs typeface="Calibri"/>
              </a:rPr>
              <a:t>Chemistry can be used </a:t>
            </a:r>
            <a:r>
              <a:rPr sz="850" dirty="0">
                <a:latin typeface="Calibri"/>
                <a:cs typeface="Calibri"/>
              </a:rPr>
              <a:t>to </a:t>
            </a:r>
            <a:r>
              <a:rPr sz="850" spc="-5" dirty="0">
                <a:latin typeface="Calibri"/>
                <a:cs typeface="Calibri"/>
              </a:rPr>
              <a:t>start courses such </a:t>
            </a:r>
            <a:r>
              <a:rPr sz="850" dirty="0">
                <a:latin typeface="Calibri"/>
                <a:cs typeface="Calibri"/>
              </a:rPr>
              <a:t>as </a:t>
            </a:r>
            <a:r>
              <a:rPr sz="850" spc="-5" dirty="0">
                <a:latin typeface="Calibri"/>
                <a:cs typeface="Calibri"/>
              </a:rPr>
              <a:t>Law, </a:t>
            </a:r>
            <a:r>
              <a:rPr sz="850" dirty="0">
                <a:latin typeface="Calibri"/>
                <a:cs typeface="Calibri"/>
              </a:rPr>
              <a:t>Maths, </a:t>
            </a:r>
            <a:r>
              <a:rPr sz="850" spc="-5" dirty="0">
                <a:latin typeface="Calibri"/>
                <a:cs typeface="Calibri"/>
              </a:rPr>
              <a:t>Computing, Environmental</a:t>
            </a:r>
            <a:r>
              <a:rPr sz="8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Science, </a:t>
            </a:r>
            <a:r>
              <a:rPr sz="8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Management,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Business</a:t>
            </a:r>
            <a:r>
              <a:rPr sz="850" spc="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and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even</a:t>
            </a:r>
            <a:r>
              <a:rPr sz="850" spc="15" dirty="0">
                <a:latin typeface="Calibri"/>
                <a:cs typeface="Calibri"/>
              </a:rPr>
              <a:t> </a:t>
            </a:r>
            <a:r>
              <a:rPr sz="850" dirty="0">
                <a:latin typeface="Calibri"/>
                <a:cs typeface="Calibri"/>
              </a:rPr>
              <a:t>Art</a:t>
            </a:r>
            <a:r>
              <a:rPr sz="850" spc="-1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and</a:t>
            </a:r>
            <a:r>
              <a:rPr sz="850" spc="5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Design.</a:t>
            </a:r>
            <a:endParaRPr sz="85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800" dirty="0">
              <a:latin typeface="Calibri"/>
              <a:cs typeface="Calibri"/>
            </a:endParaRPr>
          </a:p>
          <a:p>
            <a:pPr marL="12700" marR="85725" algn="just">
              <a:lnSpc>
                <a:spcPct val="100000"/>
              </a:lnSpc>
              <a:spcBef>
                <a:spcPts val="5"/>
              </a:spcBef>
            </a:pPr>
            <a:r>
              <a:rPr sz="850" dirty="0">
                <a:latin typeface="Calibri"/>
                <a:cs typeface="Calibri"/>
              </a:rPr>
              <a:t>If </a:t>
            </a:r>
            <a:r>
              <a:rPr sz="850" spc="-5" dirty="0">
                <a:latin typeface="Calibri"/>
                <a:cs typeface="Calibri"/>
              </a:rPr>
              <a:t>you choose </a:t>
            </a:r>
            <a:r>
              <a:rPr sz="850" dirty="0">
                <a:latin typeface="Calibri"/>
                <a:cs typeface="Calibri"/>
              </a:rPr>
              <a:t>to </a:t>
            </a:r>
            <a:r>
              <a:rPr sz="850" spc="-5" dirty="0">
                <a:latin typeface="Calibri"/>
                <a:cs typeface="Calibri"/>
              </a:rPr>
              <a:t>study Chemistry the skills you learn will be recognized whatever your choice of </a:t>
            </a:r>
            <a:r>
              <a:rPr sz="850" dirty="0">
                <a:latin typeface="Calibri"/>
                <a:cs typeface="Calibri"/>
              </a:rPr>
              <a:t> </a:t>
            </a:r>
            <a:r>
              <a:rPr sz="850" spc="-5" dirty="0">
                <a:latin typeface="Calibri"/>
                <a:cs typeface="Calibri"/>
              </a:rPr>
              <a:t>career.</a:t>
            </a:r>
            <a:endParaRPr sz="85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1983" y="190322"/>
            <a:ext cx="2009139" cy="605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Chemi</a:t>
            </a:r>
            <a:r>
              <a:rPr spc="-55" dirty="0"/>
              <a:t>s</a:t>
            </a:r>
            <a:r>
              <a:rPr dirty="0"/>
              <a:t>t</a:t>
            </a:r>
            <a:r>
              <a:rPr spc="15" dirty="0"/>
              <a:t>r</a:t>
            </a:r>
            <a:r>
              <a:rPr dirty="0"/>
              <a:t>y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856988" y="1118616"/>
          <a:ext cx="1728470" cy="84246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8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036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BEBEBE"/>
                      </a:solidFill>
                      <a:prstDash val="solid"/>
                    </a:lnL>
                    <a:lnR w="28575">
                      <a:solidFill>
                        <a:srgbClr val="BEBEBE"/>
                      </a:solidFill>
                      <a:prstDash val="solid"/>
                    </a:lnR>
                    <a:lnT w="28575">
                      <a:solidFill>
                        <a:srgbClr val="BEBEBE"/>
                      </a:solidFill>
                      <a:prstDash val="solid"/>
                    </a:lnT>
                    <a:lnB w="28575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51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BEBEBE"/>
                      </a:solidFill>
                      <a:prstDash val="solid"/>
                    </a:lnL>
                    <a:lnR w="28575">
                      <a:solidFill>
                        <a:srgbClr val="BEBEBE"/>
                      </a:solidFill>
                      <a:prstDash val="solid"/>
                    </a:lnR>
                    <a:lnT w="28575">
                      <a:solidFill>
                        <a:srgbClr val="BEBEBE"/>
                      </a:solidFill>
                      <a:prstDash val="solid"/>
                    </a:lnT>
                    <a:lnB w="28575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36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BEBEBE"/>
                      </a:solidFill>
                      <a:prstDash val="solid"/>
                    </a:lnL>
                    <a:lnR w="28575">
                      <a:solidFill>
                        <a:srgbClr val="BEBEBE"/>
                      </a:solidFill>
                      <a:prstDash val="solid"/>
                    </a:lnR>
                    <a:lnT w="28575">
                      <a:solidFill>
                        <a:srgbClr val="BEBEBE"/>
                      </a:solidFill>
                      <a:prstDash val="solid"/>
                    </a:lnT>
                    <a:lnB w="28575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36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BEBEBE"/>
                      </a:solidFill>
                      <a:prstDash val="solid"/>
                    </a:lnL>
                    <a:lnR w="28575">
                      <a:solidFill>
                        <a:srgbClr val="BEBEBE"/>
                      </a:solidFill>
                      <a:prstDash val="solid"/>
                    </a:lnR>
                    <a:lnT w="28575">
                      <a:solidFill>
                        <a:srgbClr val="BEBEBE"/>
                      </a:solidFill>
                      <a:prstDash val="solid"/>
                    </a:lnT>
                    <a:lnB w="28575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051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BEBEBE"/>
                      </a:solidFill>
                      <a:prstDash val="solid"/>
                    </a:lnL>
                    <a:lnR w="28575">
                      <a:solidFill>
                        <a:srgbClr val="BEBEBE"/>
                      </a:solidFill>
                      <a:prstDash val="solid"/>
                    </a:lnR>
                    <a:lnT w="28575">
                      <a:solidFill>
                        <a:srgbClr val="BEBEBE"/>
                      </a:solidFill>
                      <a:prstDash val="solid"/>
                    </a:lnT>
                    <a:lnB w="28575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036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BEBEBE"/>
                      </a:solidFill>
                      <a:prstDash val="solid"/>
                    </a:lnL>
                    <a:lnR w="28575">
                      <a:solidFill>
                        <a:srgbClr val="BEBEBE"/>
                      </a:solidFill>
                      <a:prstDash val="solid"/>
                    </a:lnR>
                    <a:lnT w="28575">
                      <a:solidFill>
                        <a:srgbClr val="BEBEBE"/>
                      </a:solidFill>
                      <a:prstDash val="solid"/>
                    </a:lnT>
                    <a:lnB w="28575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5139309" y="446278"/>
            <a:ext cx="13455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6F2F9F"/>
                </a:solidFill>
                <a:latin typeface="Calibri"/>
                <a:cs typeface="Calibri"/>
              </a:rPr>
              <a:t>A</a:t>
            </a:r>
            <a:r>
              <a:rPr sz="1800" b="1" spc="-20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6F2F9F"/>
                </a:solidFill>
                <a:latin typeface="Calibri"/>
                <a:cs typeface="Calibri"/>
              </a:rPr>
              <a:t>-</a:t>
            </a:r>
            <a:r>
              <a:rPr sz="1800" b="1" spc="-20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6F2F9F"/>
                </a:solidFill>
                <a:latin typeface="Calibri"/>
                <a:cs typeface="Calibri"/>
              </a:rPr>
              <a:t>Level</a:t>
            </a:r>
            <a:r>
              <a:rPr sz="1800" b="1" spc="365" dirty="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6F2F9F"/>
                </a:solidFill>
                <a:latin typeface="Calibri"/>
                <a:cs typeface="Calibri"/>
              </a:rPr>
              <a:t>AQA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25567" y="1173480"/>
            <a:ext cx="1642872" cy="133350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925567" y="2616707"/>
            <a:ext cx="1656588" cy="125882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913376" y="4003547"/>
            <a:ext cx="1655064" cy="1278636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925567" y="5391911"/>
            <a:ext cx="1656588" cy="1313688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88991" y="6778752"/>
            <a:ext cx="1679448" cy="1350264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925567" y="8202168"/>
            <a:ext cx="1656588" cy="131521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273D1622F24145887D392C0C9EAECB" ma:contentTypeVersion="18" ma:contentTypeDescription="Create a new document." ma:contentTypeScope="" ma:versionID="19085fb0b3e4ca15bd3b9e975bc94de0">
  <xsd:schema xmlns:xsd="http://www.w3.org/2001/XMLSchema" xmlns:xs="http://www.w3.org/2001/XMLSchema" xmlns:p="http://schemas.microsoft.com/office/2006/metadata/properties" xmlns:ns2="a9dbd1bd-8d79-41b4-b68c-688ecdd1c2f5" xmlns:ns3="9d96588d-cc8c-429b-b90e-ef5d7b1e9cb0" targetNamespace="http://schemas.microsoft.com/office/2006/metadata/properties" ma:root="true" ma:fieldsID="9b2aa5e0aa87da1169c13398b088e871" ns2:_="" ns3:_="">
    <xsd:import namespace="a9dbd1bd-8d79-41b4-b68c-688ecdd1c2f5"/>
    <xsd:import namespace="9d96588d-cc8c-429b-b90e-ef5d7b1e9cb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dbd1bd-8d79-41b4-b68c-688ecdd1c2f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25" nillable="true" ma:displayName="Taxonomy Catch All Column" ma:hidden="true" ma:list="{b7dd88e1-54bd-44ce-bd7a-ea54edcd02a9}" ma:internalName="TaxCatchAll" ma:showField="CatchAllData" ma:web="a9dbd1bd-8d79-41b4-b68c-688ecdd1c2f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96588d-cc8c-429b-b90e-ef5d7b1e9c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f3e46154-da16-4fd8-bc6c-5d977d907ee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d96588d-cc8c-429b-b90e-ef5d7b1e9cb0">
      <Terms xmlns="http://schemas.microsoft.com/office/infopath/2007/PartnerControls"/>
    </lcf76f155ced4ddcb4097134ff3c332f>
    <TaxCatchAll xmlns="a9dbd1bd-8d79-41b4-b68c-688ecdd1c2f5" xsi:nil="true"/>
  </documentManagement>
</p:properties>
</file>

<file path=customXml/itemProps1.xml><?xml version="1.0" encoding="utf-8"?>
<ds:datastoreItem xmlns:ds="http://schemas.openxmlformats.org/officeDocument/2006/customXml" ds:itemID="{3CD812BA-E9D2-4722-99C0-D900C82A18A9}"/>
</file>

<file path=customXml/itemProps2.xml><?xml version="1.0" encoding="utf-8"?>
<ds:datastoreItem xmlns:ds="http://schemas.openxmlformats.org/officeDocument/2006/customXml" ds:itemID="{05F6E931-18BA-47ED-AF87-4D9019907782}"/>
</file>

<file path=customXml/itemProps3.xml><?xml version="1.0" encoding="utf-8"?>
<ds:datastoreItem xmlns:ds="http://schemas.openxmlformats.org/officeDocument/2006/customXml" ds:itemID="{D8603EEE-09DF-4D4B-BF9B-16011FC1F83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643</Words>
  <Application>Microsoft Office PowerPoint</Application>
  <PresentationFormat>A4 Paper (210x297 mm)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MT</vt:lpstr>
      <vt:lpstr>Calibri</vt:lpstr>
      <vt:lpstr>Times New Roman</vt:lpstr>
      <vt:lpstr>Office Theme</vt:lpstr>
      <vt:lpstr>Chemistry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dbeeden-simpson</dc:creator>
  <cp:lastModifiedBy>Huzaifa Dookanwala</cp:lastModifiedBy>
  <cp:revision>2</cp:revision>
  <dcterms:created xsi:type="dcterms:W3CDTF">2021-11-02T08:38:12Z</dcterms:created>
  <dcterms:modified xsi:type="dcterms:W3CDTF">2021-11-08T16:03:40Z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2020-10-12T00:00:00Z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2021-11-02T00:00:00Z</vt:filetime>
  </property>
  <property fmtid="{D5CDD505-2E9C-101B-9397-08002B2CF9AE}" pid="5" name="ContentTypeId">
    <vt:lpwstr>0x0101003E273D1622F24145887D392C0C9EAECB</vt:lpwstr>
  </property>
</Properties>
</file>