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600" y="-4688"/>
      </p:cViewPr>
      <p:guideLst>
        <p:guide orient="horz" pos="3120"/>
        <p:guide pos="216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Garcha" userId="5be63e53-e5e1-4711-898b-01a3eea342b9" providerId="ADAL" clId="{7E51D5CD-EE21-4008-A113-EE43EAE95A5F}"/>
    <pc:docChg chg="undo custSel modSld">
      <pc:chgData name="Kim Garcha" userId="5be63e53-e5e1-4711-898b-01a3eea342b9" providerId="ADAL" clId="{7E51D5CD-EE21-4008-A113-EE43EAE95A5F}" dt="2021-09-27T08:24:41.810" v="77" actId="20577"/>
      <pc:docMkLst>
        <pc:docMk/>
      </pc:docMkLst>
      <pc:sldChg chg="modSp">
        <pc:chgData name="Kim Garcha" userId="5be63e53-e5e1-4711-898b-01a3eea342b9" providerId="ADAL" clId="{7E51D5CD-EE21-4008-A113-EE43EAE95A5F}" dt="2021-09-27T08:24:41.810" v="77" actId="20577"/>
        <pc:sldMkLst>
          <pc:docMk/>
          <pc:sldMk cId="0" sldId="257"/>
        </pc:sldMkLst>
        <pc:spChg chg="mod">
          <ac:chgData name="Kim Garcha" userId="5be63e53-e5e1-4711-898b-01a3eea342b9" providerId="ADAL" clId="{7E51D5CD-EE21-4008-A113-EE43EAE95A5F}" dt="2021-09-27T08:24:36.789" v="74" actId="20577"/>
          <ac:spMkLst>
            <pc:docMk/>
            <pc:sldMk cId="0" sldId="257"/>
            <ac:spMk id="16" creationId="{00000000-0000-0000-0000-000000000000}"/>
          </ac:spMkLst>
        </pc:spChg>
        <pc:spChg chg="mod">
          <ac:chgData name="Kim Garcha" userId="5be63e53-e5e1-4711-898b-01a3eea342b9" providerId="ADAL" clId="{7E51D5CD-EE21-4008-A113-EE43EAE95A5F}" dt="2021-09-27T08:24:41.810" v="77" actId="20577"/>
          <ac:spMkLst>
            <pc:docMk/>
            <pc:sldMk cId="0" sldId="257"/>
            <ac:spMk id="2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B2FFAB69-FF7C-4601-96FE-7562BE0A55D0}" type="datetimeFigureOut">
              <a:rPr lang="en-GB" smtClean="0"/>
              <a:pPr/>
              <a:t>27/09/2021</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15D1A844-CD39-4A28-BF51-FF6E5C56C984}" type="slidenum">
              <a:rPr lang="en-GB" smtClean="0"/>
              <a:pPr/>
              <a:t>‹#›</a:t>
            </a:fld>
            <a:endParaRPr lang="en-GB"/>
          </a:p>
        </p:txBody>
      </p:sp>
    </p:spTree>
    <p:extLst>
      <p:ext uri="{BB962C8B-B14F-4D97-AF65-F5344CB8AC3E}">
        <p14:creationId xmlns:p14="http://schemas.microsoft.com/office/powerpoint/2010/main" val="412407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EC9BAEA-DE6C-4383-8CB6-897A1F2596D7}"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27/09/2021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5B98335-FACE-4CC9-9F24-6B4F069CE882}" type="datetimeFigureOut">
              <a:rPr lang="en-GB" smtClean="0"/>
              <a:pPr/>
              <a:t>27/09/2021</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A1CECC3-D84B-4ED2-A1E5-399D8E160D2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gi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99392" y="-247789"/>
            <a:ext cx="7029400" cy="1200329"/>
          </a:xfrm>
          <a:prstGeom prst="rect">
            <a:avLst/>
          </a:prstGeom>
          <a:noFill/>
          <a:ln>
            <a:noFill/>
          </a:ln>
        </p:spPr>
        <p:txBody>
          <a:bodyPr wrap="square" rtlCol="0">
            <a:spAutoFit/>
          </a:bodyPr>
          <a:lstStyle/>
          <a:p>
            <a:r>
              <a:rPr lang="en-GB" sz="7200" dirty="0">
                <a:solidFill>
                  <a:srgbClr val="7030A0"/>
                </a:solidFill>
                <a:latin typeface="Arial" pitchFamily="34" charset="0"/>
                <a:cs typeface="Arial" pitchFamily="34" charset="0"/>
              </a:rPr>
              <a:t> </a:t>
            </a:r>
            <a:r>
              <a:rPr lang="en-GB" sz="1100" dirty="0">
                <a:solidFill>
                  <a:srgbClr val="7030A0"/>
                </a:solidFill>
                <a:latin typeface="Arial" pitchFamily="34" charset="0"/>
                <a:cs typeface="Arial" pitchFamily="34" charset="0"/>
              </a:rPr>
              <a:t> </a:t>
            </a:r>
            <a:r>
              <a:rPr lang="en-GB" sz="3800" dirty="0">
                <a:solidFill>
                  <a:schemeClr val="accent6">
                    <a:lumMod val="75000"/>
                  </a:schemeClr>
                </a:solidFill>
                <a:latin typeface="Calibri" pitchFamily="34" charset="0"/>
                <a:cs typeface="Aharoni" pitchFamily="2" charset="-79"/>
              </a:rPr>
              <a:t>Economics A</a:t>
            </a:r>
          </a:p>
        </p:txBody>
      </p:sp>
      <p:sp>
        <p:nvSpPr>
          <p:cNvPr id="22" name="Rectangle 21"/>
          <p:cNvSpPr/>
          <p:nvPr/>
        </p:nvSpPr>
        <p:spPr>
          <a:xfrm>
            <a:off x="4869160" y="113057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3" name="Rectangle 22"/>
          <p:cNvSpPr/>
          <p:nvPr/>
        </p:nvSpPr>
        <p:spPr>
          <a:xfrm>
            <a:off x="4869160" y="2534731"/>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4" name="Rectangle 23"/>
          <p:cNvSpPr/>
          <p:nvPr/>
        </p:nvSpPr>
        <p:spPr>
          <a:xfrm>
            <a:off x="4869160" y="3938887"/>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5" name="Rectangle 24"/>
          <p:cNvSpPr/>
          <p:nvPr/>
        </p:nvSpPr>
        <p:spPr>
          <a:xfrm>
            <a:off x="4869160" y="5349044"/>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7" name="Rectangle 26"/>
          <p:cNvSpPr/>
          <p:nvPr/>
        </p:nvSpPr>
        <p:spPr>
          <a:xfrm>
            <a:off x="4869160" y="6747199"/>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31" name="Rectangle 30"/>
          <p:cNvSpPr/>
          <p:nvPr/>
        </p:nvSpPr>
        <p:spPr>
          <a:xfrm>
            <a:off x="4869160" y="815135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19" name="TextBox 18"/>
          <p:cNvSpPr txBox="1"/>
          <p:nvPr/>
        </p:nvSpPr>
        <p:spPr>
          <a:xfrm>
            <a:off x="4797152" y="428497"/>
            <a:ext cx="2060848" cy="369332"/>
          </a:xfrm>
          <a:prstGeom prst="rect">
            <a:avLst/>
          </a:prstGeom>
          <a:noFill/>
        </p:spPr>
        <p:txBody>
          <a:bodyPr wrap="square" rtlCol="0">
            <a:spAutoFit/>
          </a:bodyPr>
          <a:lstStyle/>
          <a:p>
            <a:r>
              <a:rPr lang="en-GB" dirty="0">
                <a:solidFill>
                  <a:schemeClr val="accent6">
                    <a:lumMod val="75000"/>
                  </a:schemeClr>
                </a:solidFill>
              </a:rPr>
              <a:t>     </a:t>
            </a:r>
            <a:r>
              <a:rPr lang="en-GB" b="1" dirty="0">
                <a:solidFill>
                  <a:schemeClr val="accent6">
                    <a:lumMod val="75000"/>
                  </a:schemeClr>
                </a:solidFill>
              </a:rPr>
              <a:t>A - Level  </a:t>
            </a:r>
            <a:r>
              <a:rPr lang="en-GB" dirty="0">
                <a:solidFill>
                  <a:schemeClr val="accent6">
                    <a:lumMod val="75000"/>
                  </a:schemeClr>
                </a:solidFill>
              </a:rPr>
              <a:t>Edexcel</a:t>
            </a:r>
          </a:p>
        </p:txBody>
      </p:sp>
      <p:pic>
        <p:nvPicPr>
          <p:cNvPr id="2050" name="Picture 2" descr="http://www.accountancyservices.uk.com/images/calculator.gif"/>
          <p:cNvPicPr>
            <a:picLocks noChangeAspect="1" noChangeArrowheads="1"/>
          </p:cNvPicPr>
          <p:nvPr/>
        </p:nvPicPr>
        <p:blipFill>
          <a:blip r:embed="rId3" cstate="print"/>
          <a:srcRect/>
          <a:stretch>
            <a:fillRect/>
          </a:stretch>
        </p:blipFill>
        <p:spPr bwMode="auto">
          <a:xfrm>
            <a:off x="4833156" y="992560"/>
            <a:ext cx="1800200" cy="1404156"/>
          </a:xfrm>
          <a:prstGeom prst="rect">
            <a:avLst/>
          </a:prstGeom>
          <a:noFill/>
        </p:spPr>
      </p:pic>
      <p:pic>
        <p:nvPicPr>
          <p:cNvPr id="2052" name="Picture 4" descr="http://www.hud.ac.uk/media/universityofhuddersfield/content/image/articles-imagesthumbs/partners-in-accountancy-topimg.png"/>
          <p:cNvPicPr>
            <a:picLocks noChangeAspect="1" noChangeArrowheads="1"/>
          </p:cNvPicPr>
          <p:nvPr/>
        </p:nvPicPr>
        <p:blipFill>
          <a:blip r:embed="rId4" cstate="print"/>
          <a:srcRect/>
          <a:stretch>
            <a:fillRect/>
          </a:stretch>
        </p:blipFill>
        <p:spPr bwMode="auto">
          <a:xfrm>
            <a:off x="4833156" y="2396716"/>
            <a:ext cx="1800200" cy="1440160"/>
          </a:xfrm>
          <a:prstGeom prst="rect">
            <a:avLst/>
          </a:prstGeom>
          <a:noFill/>
        </p:spPr>
      </p:pic>
      <p:pic>
        <p:nvPicPr>
          <p:cNvPr id="2054" name="Picture 6" descr="http://i.telegraph.co.uk/multimedia/archive/01798/city_1798326b.jpg"/>
          <p:cNvPicPr>
            <a:picLocks noChangeAspect="1" noChangeArrowheads="1"/>
          </p:cNvPicPr>
          <p:nvPr/>
        </p:nvPicPr>
        <p:blipFill>
          <a:blip r:embed="rId5" cstate="print"/>
          <a:srcRect/>
          <a:stretch>
            <a:fillRect/>
          </a:stretch>
        </p:blipFill>
        <p:spPr bwMode="auto">
          <a:xfrm>
            <a:off x="4833156" y="3836876"/>
            <a:ext cx="1800200" cy="1440160"/>
          </a:xfrm>
          <a:prstGeom prst="rect">
            <a:avLst/>
          </a:prstGeom>
          <a:noFill/>
        </p:spPr>
      </p:pic>
      <p:pic>
        <p:nvPicPr>
          <p:cNvPr id="2056" name="Picture 8" descr="http://www.careerealism.com/home/jtodonnell/careerealism.com/wp-content/uploads/2012/01/Business-Team-Sitting-Around-Table-300x215.jpg"/>
          <p:cNvPicPr>
            <a:picLocks noChangeAspect="1" noChangeArrowheads="1"/>
          </p:cNvPicPr>
          <p:nvPr/>
        </p:nvPicPr>
        <p:blipFill>
          <a:blip r:embed="rId6" cstate="print"/>
          <a:srcRect/>
          <a:stretch>
            <a:fillRect/>
          </a:stretch>
        </p:blipFill>
        <p:spPr bwMode="auto">
          <a:xfrm>
            <a:off x="4833156" y="5277036"/>
            <a:ext cx="1777380" cy="1476164"/>
          </a:xfrm>
          <a:prstGeom prst="rect">
            <a:avLst/>
          </a:prstGeom>
          <a:noFill/>
        </p:spPr>
      </p:pic>
      <p:pic>
        <p:nvPicPr>
          <p:cNvPr id="3" name="Picture 4" descr="http://www.ukessays.com/images/assets/essays/free-economics-essays.jpg"/>
          <p:cNvPicPr>
            <a:picLocks noChangeAspect="1" noChangeArrowheads="1"/>
          </p:cNvPicPr>
          <p:nvPr/>
        </p:nvPicPr>
        <p:blipFill>
          <a:blip r:embed="rId7" cstate="print"/>
          <a:srcRect/>
          <a:stretch>
            <a:fillRect/>
          </a:stretch>
        </p:blipFill>
        <p:spPr bwMode="auto">
          <a:xfrm>
            <a:off x="4833156" y="8265368"/>
            <a:ext cx="1764196" cy="1476163"/>
          </a:xfrm>
          <a:prstGeom prst="rect">
            <a:avLst/>
          </a:prstGeom>
          <a:noFill/>
        </p:spPr>
      </p:pic>
      <p:pic>
        <p:nvPicPr>
          <p:cNvPr id="4" name="Picture 6" descr="http://i.telegraph.co.uk/multimedia/archive/01670/economic-graph_1670122c.jpg"/>
          <p:cNvPicPr>
            <a:picLocks noChangeAspect="1" noChangeArrowheads="1"/>
          </p:cNvPicPr>
          <p:nvPr/>
        </p:nvPicPr>
        <p:blipFill>
          <a:blip r:embed="rId8" cstate="print"/>
          <a:srcRect/>
          <a:stretch>
            <a:fillRect/>
          </a:stretch>
        </p:blipFill>
        <p:spPr bwMode="auto">
          <a:xfrm>
            <a:off x="4833156" y="6753200"/>
            <a:ext cx="1800200" cy="1512167"/>
          </a:xfrm>
          <a:prstGeom prst="rect">
            <a:avLst/>
          </a:prstGeom>
          <a:noFill/>
        </p:spPr>
      </p:pic>
      <p:sp>
        <p:nvSpPr>
          <p:cNvPr id="20" name="Rectangle 19"/>
          <p:cNvSpPr/>
          <p:nvPr/>
        </p:nvSpPr>
        <p:spPr>
          <a:xfrm>
            <a:off x="211460" y="706389"/>
            <a:ext cx="4608512" cy="7969169"/>
          </a:xfrm>
          <a:prstGeom prst="rect">
            <a:avLst/>
          </a:prstGeom>
        </p:spPr>
        <p:txBody>
          <a:bodyPr wrap="square">
            <a:spAutoFit/>
          </a:bodyPr>
          <a:lstStyle/>
          <a:p>
            <a:pPr>
              <a:spcAft>
                <a:spcPts val="0"/>
              </a:spcAft>
            </a:pPr>
            <a:endParaRPr lang="en-GB" sz="1000" b="1" dirty="0">
              <a:solidFill>
                <a:srgbClr val="538135"/>
              </a:solidFill>
              <a:latin typeface="Arial" panose="020B0604020202020204" pitchFamily="34" charset="0"/>
              <a:ea typeface="Times New Roman" panose="02020603050405020304" pitchFamily="18" charset="0"/>
            </a:endParaRPr>
          </a:p>
          <a:p>
            <a:pPr>
              <a:spcAft>
                <a:spcPts val="0"/>
              </a:spcAft>
            </a:pPr>
            <a:r>
              <a:rPr lang="en-GB" sz="1000" b="1" dirty="0">
                <a:solidFill>
                  <a:srgbClr val="538135"/>
                </a:solidFill>
                <a:latin typeface="Arial" panose="020B0604020202020204" pitchFamily="34" charset="0"/>
                <a:ea typeface="Times New Roman" panose="02020603050405020304" pitchFamily="18" charset="0"/>
              </a:rPr>
              <a:t>General Course Information</a:t>
            </a:r>
            <a:endParaRPr lang="en-GB" sz="1000" dirty="0">
              <a:latin typeface="Times New Roman" panose="02020603050405020304" pitchFamily="18" charset="0"/>
              <a:ea typeface="Times New Roman" panose="02020603050405020304" pitchFamily="18" charset="0"/>
            </a:endParaRPr>
          </a:p>
          <a:p>
            <a:pPr>
              <a:lnSpc>
                <a:spcPct val="107000"/>
              </a:lnSpc>
              <a:spcAft>
                <a:spcPts val="0"/>
              </a:spcAft>
            </a:pPr>
            <a:r>
              <a:rPr lang="en-GB" sz="1000" dirty="0">
                <a:latin typeface="Arial Narrow" panose="020B0606020202030204" pitchFamily="34" charset="0"/>
                <a:ea typeface="Times New Roman" panose="02020603050405020304" pitchFamily="18" charset="0"/>
                <a:cs typeface="Arial" panose="020B0604020202020204" pitchFamily="34" charset="0"/>
              </a:rPr>
              <a:t>If you have enquiring mind and are curious about the world around you, then Economics can satisfy your curiosity.  It helps you to explain the big questions affecting individuals, businesses, governments and countries.  For instance, is a professional footballer working for five weeks really worth the same as a nurse that has worked for forty years?   Why are diamonds more expensive than water?  Does our well-being in England really depend on people in other parts of the world being poor?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latin typeface="Arial Narrow" panose="020B0606020202030204" pitchFamily="34" charset="0"/>
                <a:ea typeface="Times New Roman" panose="02020603050405020304" pitchFamily="18" charset="0"/>
                <a:cs typeface="Arial" panose="020B0604020202020204" pitchFamily="34" charset="0"/>
              </a:rPr>
              <a:t>Economics enables you to become a critical thinker and help you to understand the world better. Why are we in a recession?  How could we solve the problem of unemployment?    You will learn to apply the Economists toolkit to understand and explain the world as it is and make predictions about the future direction and possible solutions.</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latin typeface="Arial Narrow" panose="020B0606020202030204" pitchFamily="34" charset="0"/>
                <a:ea typeface="Times New Roman" panose="02020603050405020304" pitchFamily="18" charset="0"/>
                <a:cs typeface="Arial" panose="020B0604020202020204" pitchFamily="34" charset="0"/>
              </a:rPr>
              <a:t>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latin typeface="Arial Narrow" panose="020B0606020202030204" pitchFamily="34" charset="0"/>
                <a:ea typeface="Times New Roman" panose="02020603050405020304" pitchFamily="18" charset="0"/>
                <a:cs typeface="Arial" panose="020B0604020202020204" pitchFamily="34" charset="0"/>
              </a:rPr>
              <a:t>Economics is held in high esteem by ALL the Universities, including the Russell Group, due to its academic rigour.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 A-Level is structured into four coherent themes to support teaching and learning:</a:t>
            </a:r>
            <a:r>
              <a:rPr lang="en-GB" sz="1000" dirty="0">
                <a:latin typeface="Calibri" panose="020F0502020204030204" pitchFamily="34" charset="0"/>
                <a:ea typeface="Times New Roman" panose="02020603050405020304" pitchFamily="18" charset="0"/>
                <a:cs typeface="Times New Roman" panose="02020603050405020304" pitchFamily="18" charset="0"/>
              </a:rPr>
              <a:t>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Theme 1: </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Markets and Market Failure,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Theme 2</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UK economy – Performance and Policies ,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Theme 3</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:Business Behaviour and the Labour Market, and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Theme 4</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Global Perspective.</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dirty="0">
                <a:latin typeface="Times New Roman" panose="02020603050405020304" pitchFamily="18" charset="0"/>
                <a:ea typeface="Times New Roman" panose="02020603050405020304" pitchFamily="18" charset="0"/>
              </a:rPr>
              <a:t> </a:t>
            </a:r>
          </a:p>
          <a:p>
            <a:pPr>
              <a:spcAft>
                <a:spcPts val="0"/>
              </a:spcAft>
            </a:pPr>
            <a:r>
              <a:rPr lang="en-GB" sz="1000" b="1" dirty="0">
                <a:solidFill>
                  <a:srgbClr val="538135"/>
                </a:solidFill>
                <a:latin typeface="Arial" panose="020B0604020202020204" pitchFamily="34" charset="0"/>
                <a:ea typeface="Times New Roman" panose="02020603050405020304" pitchFamily="18" charset="0"/>
              </a:rPr>
              <a:t>How is the course assessed?</a:t>
            </a:r>
            <a:endParaRPr lang="en-GB" sz="1000" dirty="0">
              <a:latin typeface="Times New Roman" panose="02020603050405020304" pitchFamily="18" charset="0"/>
              <a:ea typeface="Times New Roman" panose="02020603050405020304" pitchFamily="18" charset="0"/>
            </a:endParaRPr>
          </a:p>
          <a:p>
            <a:pPr>
              <a:lnSpc>
                <a:spcPct val="107000"/>
              </a:lnSpc>
              <a:spcAft>
                <a:spcPts val="0"/>
              </a:spcAft>
            </a:pP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There are three externally assessed papers at A-Level. Each paper comprises 100 marks and is two hours in duration. Questions range from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short answer</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(including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multiple choice</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data response </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and </a:t>
            </a:r>
            <a:r>
              <a:rPr lang="en-GB" sz="10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extended open response</a:t>
            </a:r>
            <a:r>
              <a:rPr lang="en-GB" sz="10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b="1" dirty="0">
                <a:solidFill>
                  <a:srgbClr val="538135"/>
                </a:solidFill>
                <a:latin typeface="Arial" panose="020B0604020202020204" pitchFamily="34" charset="0"/>
                <a:ea typeface="Times New Roman" panose="02020603050405020304" pitchFamily="18" charset="0"/>
              </a:rPr>
              <a:t>Who’s it for?</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b="1" dirty="0">
                <a:latin typeface="Calibri" panose="020F0502020204030204" pitchFamily="34" charset="0"/>
                <a:ea typeface="Times New Roman" panose="02020603050405020304" pitchFamily="18" charset="0"/>
                <a:cs typeface="Times New Roman" panose="02020603050405020304" pitchFamily="18" charset="0"/>
              </a:rPr>
              <a:t>The minimum requirement is five grade 5’s</a:t>
            </a:r>
            <a:r>
              <a:rPr lang="en-GB" sz="1000" dirty="0">
                <a:latin typeface="Calibri" panose="020F0502020204030204" pitchFamily="34" charset="0"/>
                <a:ea typeface="Times New Roman" panose="02020603050405020304" pitchFamily="18" charset="0"/>
                <a:cs typeface="Times New Roman" panose="02020603050405020304" pitchFamily="18" charset="0"/>
              </a:rPr>
              <a:t>, two of </a:t>
            </a:r>
            <a:r>
              <a:rPr lang="en-GB" sz="1000" b="1" dirty="0">
                <a:latin typeface="Calibri" panose="020F0502020204030204" pitchFamily="34" charset="0"/>
                <a:ea typeface="Times New Roman" panose="02020603050405020304" pitchFamily="18" charset="0"/>
                <a:cs typeface="Times New Roman" panose="02020603050405020304" pitchFamily="18" charset="0"/>
              </a:rPr>
              <a:t>which should be Mathematics and English.  Previous knowledge of the subject is not needed but if it has been studied a minimum of a grade 5 is required.</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You will need a positive attitude and a commitment to hard work and be willing to research around concepts covered in class. Economics students will be numerate and acquire skills in research, communication, team working, analysis, decision making and problem solving.</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dirty="0">
                <a:latin typeface="Times New Roman" panose="02020603050405020304" pitchFamily="18" charset="0"/>
                <a:ea typeface="Times New Roman" panose="02020603050405020304" pitchFamily="18" charset="0"/>
              </a:rPr>
              <a:t> </a:t>
            </a: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latin typeface="Times New Roman" panose="02020603050405020304" pitchFamily="18" charset="0"/>
              <a:ea typeface="Times New Roman" panose="02020603050405020304" pitchFamily="18" charset="0"/>
            </a:endParaRPr>
          </a:p>
          <a:p>
            <a:pPr>
              <a:spcAft>
                <a:spcPts val="0"/>
              </a:spcAft>
            </a:pPr>
            <a:r>
              <a:rPr lang="en-GB" sz="1000" b="1">
                <a:solidFill>
                  <a:srgbClr val="538135"/>
                </a:solidFill>
                <a:latin typeface="Arial" panose="020B0604020202020204" pitchFamily="34" charset="0"/>
                <a:ea typeface="Times New Roman" panose="02020603050405020304" pitchFamily="18" charset="0"/>
              </a:rPr>
              <a:t>Progression</a:t>
            </a:r>
            <a:endParaRPr lang="en-GB" sz="1000" dirty="0">
              <a:latin typeface="Times New Roman" panose="02020603050405020304" pitchFamily="18" charset="0"/>
              <a:ea typeface="Times New Roman" panose="02020603050405020304" pitchFamily="18" charset="0"/>
            </a:endParaRPr>
          </a:p>
          <a:p>
            <a:pPr>
              <a:lnSpc>
                <a:spcPct val="107000"/>
              </a:lnSpc>
              <a:spcAft>
                <a:spcPts val="0"/>
              </a:spcAft>
            </a:pPr>
            <a:r>
              <a:rPr lang="en-US" sz="1000" dirty="0">
                <a:solidFill>
                  <a:srgbClr val="000000"/>
                </a:solidFill>
                <a:latin typeface="Arial Narrow" panose="020B0606020202030204" pitchFamily="34" charset="0"/>
                <a:ea typeface="Calibri" panose="020F0502020204030204" pitchFamily="34" charset="0"/>
                <a:cs typeface="Arial" panose="020B0604020202020204" pitchFamily="34" charset="0"/>
              </a:rPr>
              <a:t>Economics is an established academic subject and, as such, provides an excellent base for progression into higher education. Economists are highly sought after – in fact economists are the second most highly paid graduates. Those who have a good understanding of Economics will find rewarding occupations in finance, banking and management. The government and large international businesses are important employers of professional economists. You could take this course with other advanced level courses to prepare for higher education in areas of Economics, Business Studies, Accounting, Marketing or more general higher education courses. With further training, you could go into a job related to economics, business, marketing, finance and accounting, human resources and public relations. You could also look at doing a trainee management course within a business to gain the skills, understanding and experience that they require so you can progress to working at management level.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8" ma:contentTypeDescription="Create a new document." ma:contentTypeScope="" ma:versionID="19085fb0b3e4ca15bd3b9e975bc94de0">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9b2aa5e0aa87da1169c13398b088e871"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b7dd88e1-54bd-44ce-bd7a-ea54edcd02a9}" ma:internalName="TaxCatchAll" ma:showField="CatchAllData" ma:web="a9dbd1bd-8d79-41b4-b68c-688ecdd1c2f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3e46154-da16-4fd8-bc6c-5d977d907ee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d96588d-cc8c-429b-b90e-ef5d7b1e9cb0">
      <Terms xmlns="http://schemas.microsoft.com/office/infopath/2007/PartnerControls"/>
    </lcf76f155ced4ddcb4097134ff3c332f>
    <TaxCatchAll xmlns="a9dbd1bd-8d79-41b4-b68c-688ecdd1c2f5" xsi:nil="true"/>
  </documentManagement>
</p:properties>
</file>

<file path=customXml/itemProps1.xml><?xml version="1.0" encoding="utf-8"?>
<ds:datastoreItem xmlns:ds="http://schemas.openxmlformats.org/officeDocument/2006/customXml" ds:itemID="{80EFFDCC-2356-4DBB-9427-41B1336E07DF}">
  <ds:schemaRefs>
    <ds:schemaRef ds:uri="http://schemas.microsoft.com/sharepoint/v3/contenttype/forms"/>
  </ds:schemaRefs>
</ds:datastoreItem>
</file>

<file path=customXml/itemProps2.xml><?xml version="1.0" encoding="utf-8"?>
<ds:datastoreItem xmlns:ds="http://schemas.openxmlformats.org/officeDocument/2006/customXml" ds:itemID="{CE2A7798-2F10-4F01-B965-1FDC988A9315}"/>
</file>

<file path=customXml/itemProps3.xml><?xml version="1.0" encoding="utf-8"?>
<ds:datastoreItem xmlns:ds="http://schemas.openxmlformats.org/officeDocument/2006/customXml" ds:itemID="{41DFE96B-8F8E-418F-B98D-17686B98DC61}">
  <ds:schemaRefs>
    <ds:schemaRef ds:uri="http://purl.org/dc/terms/"/>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9d96588d-cc8c-429b-b90e-ef5d7b1e9cb0"/>
    <ds:schemaRef ds:uri="a9dbd1bd-8d79-41b4-b68c-688ecdd1c2f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671</TotalTime>
  <Words>551</Words>
  <Application>Microsoft Office PowerPoint</Application>
  <PresentationFormat>A4 Paper (210x297 mm)</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Aharoni</vt:lpstr>
      <vt:lpstr>Arial</vt:lpstr>
      <vt:lpstr>Arial Narrow</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dbeeden-simpson</dc:creator>
  <cp:lastModifiedBy>Kim Garcha</cp:lastModifiedBy>
  <cp:revision>87</cp:revision>
  <cp:lastPrinted>2019-11-14T17:10:04Z</cp:lastPrinted>
  <dcterms:created xsi:type="dcterms:W3CDTF">2011-11-01T20:06:03Z</dcterms:created>
  <dcterms:modified xsi:type="dcterms:W3CDTF">2021-09-27T08:24:45Z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y fmtid="{D5CDD505-2E9C-101B-9397-08002B2CF9AE}" pid="3" name="MediaServiceImageTags">
    <vt:lpwstr/>
  </property>
</Properties>
</file>