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7" r:id="rId5"/>
  </p:sldIdLst>
  <p:sldSz cx="6858000" cy="9906000" type="A4"/>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94580"/>
  </p:normalViewPr>
  <p:slideViewPr>
    <p:cSldViewPr>
      <p:cViewPr varScale="1">
        <p:scale>
          <a:sx n="73" d="100"/>
          <a:sy n="73" d="100"/>
        </p:scale>
        <p:origin x="3222" y="72"/>
      </p:cViewPr>
      <p:guideLst>
        <p:guide orient="horz" pos="3120"/>
        <p:guide pos="216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B2FFAB69-FF7C-4601-96FE-7562BE0A55D0}" type="datetimeFigureOut">
              <a:rPr lang="en-GB" smtClean="0"/>
              <a:pPr/>
              <a:t>26/09/2025</a:t>
            </a:fld>
            <a:endParaRPr lang="en-GB"/>
          </a:p>
        </p:txBody>
      </p:sp>
      <p:sp>
        <p:nvSpPr>
          <p:cNvPr id="4" name="Slide Image Placeholder 3"/>
          <p:cNvSpPr>
            <a:spLocks noGrp="1" noRot="1" noChangeAspect="1"/>
          </p:cNvSpPr>
          <p:nvPr>
            <p:ph type="sldImg" idx="2"/>
          </p:nvPr>
        </p:nvSpPr>
        <p:spPr>
          <a:xfrm>
            <a:off x="2111375" y="744538"/>
            <a:ext cx="25749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5D1A844-CD39-4A28-BF51-FF6E5C56C984}" type="slidenum">
              <a:rPr lang="en-GB" smtClean="0"/>
              <a:pPr/>
              <a:t>‹#›</a:t>
            </a:fld>
            <a:endParaRPr lang="en-GB"/>
          </a:p>
        </p:txBody>
      </p:sp>
    </p:spTree>
    <p:extLst>
      <p:ext uri="{BB962C8B-B14F-4D97-AF65-F5344CB8AC3E}">
        <p14:creationId xmlns:p14="http://schemas.microsoft.com/office/powerpoint/2010/main" val="3751736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75" y="744538"/>
            <a:ext cx="25749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EC9BAEA-DE6C-4383-8CB6-897A1F2596D7}" type="slidenum">
              <a:rPr lang="en-GB" smtClean="0"/>
              <a:pPr/>
              <a:t>1</a:t>
            </a:fld>
            <a:endParaRPr lang="en-GB" dirty="0"/>
          </a:p>
        </p:txBody>
      </p:sp>
    </p:spTree>
    <p:extLst>
      <p:ext uri="{BB962C8B-B14F-4D97-AF65-F5344CB8AC3E}">
        <p14:creationId xmlns:p14="http://schemas.microsoft.com/office/powerpoint/2010/main" val="618299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2"/>
            <a:ext cx="5829300" cy="2123369"/>
          </a:xfrm>
        </p:spPr>
        <p:txBody>
          <a:bodyPr/>
          <a:lstStyle/>
          <a:p>
            <a:r>
              <a:rPr lang="en-US"/>
              <a:t>Click to edit Master title style</a:t>
            </a:r>
            <a:endParaRPr lang="en-GB"/>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5B98335-FACE-4CC9-9F24-6B4F069CE882}" type="datetimeFigureOut">
              <a:rPr lang="en-GB" smtClean="0"/>
              <a:pPr/>
              <a:t>26/09/2025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1CECC3-D84B-4ED2-A1E5-399D8E160D2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B98335-FACE-4CC9-9F24-6B4F069CE882}" type="datetimeFigureOut">
              <a:rPr lang="en-GB" smtClean="0"/>
              <a:pPr/>
              <a:t>26/09/2025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1CECC3-D84B-4ED2-A1E5-399D8E160D2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73264"/>
            <a:ext cx="1157288" cy="1220822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573264"/>
            <a:ext cx="3357563" cy="122082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B98335-FACE-4CC9-9F24-6B4F069CE882}" type="datetimeFigureOut">
              <a:rPr lang="en-GB" smtClean="0"/>
              <a:pPr/>
              <a:t>26/09/2025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1CECC3-D84B-4ED2-A1E5-399D8E160D2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B98335-FACE-4CC9-9F24-6B4F069CE882}" type="datetimeFigureOut">
              <a:rPr lang="en-GB" smtClean="0"/>
              <a:pPr/>
              <a:t>26/09/2025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1CECC3-D84B-4ED2-A1E5-399D8E160D2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3"/>
            <a:ext cx="5829300" cy="1967442"/>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B98335-FACE-4CC9-9F24-6B4F069CE882}" type="datetimeFigureOut">
              <a:rPr lang="en-GB" smtClean="0"/>
              <a:pPr/>
              <a:t>26/09/2025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1CECC3-D84B-4ED2-A1E5-399D8E160D2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5B98335-FACE-4CC9-9F24-6B4F069CE882}" type="datetimeFigureOut">
              <a:rPr lang="en-GB" smtClean="0"/>
              <a:pPr/>
              <a:t>26/09/2025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1CECC3-D84B-4ED2-A1E5-399D8E160D2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5B98335-FACE-4CC9-9F24-6B4F069CE882}" type="datetimeFigureOut">
              <a:rPr lang="en-GB" smtClean="0"/>
              <a:pPr/>
              <a:t>26/09/2025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1CECC3-D84B-4ED2-A1E5-399D8E160D2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5B98335-FACE-4CC9-9F24-6B4F069CE882}" type="datetimeFigureOut">
              <a:rPr lang="en-GB" smtClean="0"/>
              <a:pPr/>
              <a:t>26/09/2025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1CECC3-D84B-4ED2-A1E5-399D8E160D2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B98335-FACE-4CC9-9F24-6B4F069CE882}" type="datetimeFigureOut">
              <a:rPr lang="en-GB" smtClean="0"/>
              <a:pPr/>
              <a:t>26/09/2025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1CECC3-D84B-4ED2-A1E5-399D8E160D2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4405"/>
            <a:ext cx="2256235" cy="167851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B98335-FACE-4CC9-9F24-6B4F069CE882}" type="datetimeFigureOut">
              <a:rPr lang="en-GB" smtClean="0"/>
              <a:pPr/>
              <a:t>26/09/2025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1CECC3-D84B-4ED2-A1E5-399D8E160D2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B98335-FACE-4CC9-9F24-6B4F069CE882}" type="datetimeFigureOut">
              <a:rPr lang="en-GB" smtClean="0"/>
              <a:pPr/>
              <a:t>26/09/2025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1CECC3-D84B-4ED2-A1E5-399D8E160D2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35B98335-FACE-4CC9-9F24-6B4F069CE882}" type="datetimeFigureOut">
              <a:rPr lang="en-GB" smtClean="0"/>
              <a:pPr/>
              <a:t>26/09/2025</a:t>
            </a:fld>
            <a:endParaRPr lang="en-GB"/>
          </a:p>
        </p:txBody>
      </p:sp>
      <p:sp>
        <p:nvSpPr>
          <p:cNvPr id="5" name="Footer Placeholder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5A1CECC3-D84B-4ED2-A1E5-399D8E160D2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4624" y="920552"/>
            <a:ext cx="4806974" cy="9171742"/>
          </a:xfrm>
          <a:prstGeom prst="rect">
            <a:avLst/>
          </a:prstGeom>
          <a:noFill/>
        </p:spPr>
        <p:txBody>
          <a:bodyPr wrap="square" rtlCol="0">
            <a:spAutoFit/>
          </a:bodyPr>
          <a:lstStyle/>
          <a:p>
            <a:r>
              <a:rPr lang="en-GB" sz="1000" b="1" dirty="0"/>
              <a:t>General Course Information</a:t>
            </a:r>
          </a:p>
          <a:p>
            <a:r>
              <a:rPr lang="en-GB" sz="1000" dirty="0"/>
              <a:t>Ever since humans started to think, religion and philosophy have been a fundamental part of our development. In the 21st century, religion continues to address the same eternal human questions about life and death, values and relationships, right and wrong. An A level in Religious Studies will  develop your understanding and appreciation of religious beliefs and teachings, as well as the disciplines of ethics and the philosophy of religion.</a:t>
            </a:r>
          </a:p>
          <a:p>
            <a:r>
              <a:rPr lang="en-GB" sz="1000" b="1" dirty="0"/>
              <a:t>What career could A level RS lead to?</a:t>
            </a:r>
            <a:endParaRPr lang="en-GB" sz="1000" dirty="0"/>
          </a:p>
          <a:p>
            <a:r>
              <a:rPr lang="en-GB" sz="1000" dirty="0"/>
              <a:t>In the world of work, this is a great subject to take because it develops employability skills which all employers are seeking: researching and problem solving skills, self-management and team working skills, and communication skills. Understanding the beliefs and values of others is useful in lots of careers - working with people e.g. doctor, solicitor, dentist, social worker, police officer, nursing, council work, human resources manager etc., or in jobs requiring specialist knowledge e.g. teaching, journalism, television and the media, museum work, librarian, or even jobs in business e.g. marketing, advertising, public relations, architect etc.</a:t>
            </a:r>
          </a:p>
          <a:p>
            <a:endParaRPr lang="en-GB" sz="1000" b="1" dirty="0"/>
          </a:p>
          <a:p>
            <a:r>
              <a:rPr lang="en-GB" sz="1000" b="1" dirty="0"/>
              <a:t>How will I be assessed?</a:t>
            </a:r>
            <a:endParaRPr lang="en-GB" sz="1000" dirty="0"/>
          </a:p>
          <a:p>
            <a:r>
              <a:rPr lang="en-GB" sz="1000" dirty="0"/>
              <a:t>There is no coursework for this course. The final exam will be three written papers sat at the end of Year 13. The final exams will cover the following areas:-</a:t>
            </a:r>
          </a:p>
          <a:p>
            <a:endParaRPr lang="en-GB" sz="1000" dirty="0"/>
          </a:p>
          <a:p>
            <a:r>
              <a:rPr lang="en-GB" sz="1000" dirty="0"/>
              <a:t>•</a:t>
            </a:r>
            <a:r>
              <a:rPr lang="en-GB" sz="1000" b="1" dirty="0"/>
              <a:t>Philosophy of religion</a:t>
            </a:r>
            <a:endParaRPr lang="en-GB" sz="1000" dirty="0"/>
          </a:p>
          <a:p>
            <a:pPr lvl="0"/>
            <a:r>
              <a:rPr lang="en-GB" sz="1000" dirty="0"/>
              <a:t>ancient philosophical influences </a:t>
            </a:r>
          </a:p>
          <a:p>
            <a:pPr lvl="0"/>
            <a:r>
              <a:rPr lang="en-GB" sz="1000" dirty="0"/>
              <a:t>• the nature of the soul, mind and body</a:t>
            </a:r>
          </a:p>
          <a:p>
            <a:pPr lvl="0"/>
            <a:r>
              <a:rPr lang="en-GB" sz="1000" dirty="0"/>
              <a:t> • arguments about the existence or non-existence of God </a:t>
            </a:r>
          </a:p>
          <a:p>
            <a:pPr lvl="0"/>
            <a:r>
              <a:rPr lang="en-GB" sz="1000" dirty="0"/>
              <a:t>• the nature and impact of religious experience </a:t>
            </a:r>
          </a:p>
          <a:p>
            <a:pPr lvl="0"/>
            <a:r>
              <a:rPr lang="en-GB" sz="1000" dirty="0"/>
              <a:t>• the challenge for religious belief of the problem of evil </a:t>
            </a:r>
          </a:p>
          <a:p>
            <a:pPr lvl="0"/>
            <a:r>
              <a:rPr lang="en-GB" sz="1000" dirty="0"/>
              <a:t>• ideas about the nature of God </a:t>
            </a:r>
          </a:p>
          <a:p>
            <a:pPr lvl="0"/>
            <a:r>
              <a:rPr lang="en-GB" sz="1000" dirty="0"/>
              <a:t>• issues in religious language.</a:t>
            </a:r>
          </a:p>
          <a:p>
            <a:r>
              <a:rPr lang="en-GB" sz="1000" dirty="0"/>
              <a:t>•</a:t>
            </a:r>
            <a:r>
              <a:rPr lang="en-GB" sz="1000" b="1" dirty="0"/>
              <a:t>Religion and ethics</a:t>
            </a:r>
            <a:endParaRPr lang="en-GB" sz="1000" dirty="0"/>
          </a:p>
          <a:p>
            <a:r>
              <a:rPr lang="en-GB" sz="1000" dirty="0"/>
              <a:t>•Ethical theories such as Utilitarianism (• euthanasia </a:t>
            </a:r>
          </a:p>
          <a:p>
            <a:r>
              <a:rPr lang="en-GB" sz="1000" dirty="0"/>
              <a:t> business ethics</a:t>
            </a:r>
          </a:p>
          <a:p>
            <a:r>
              <a:rPr lang="en-GB" sz="1000" dirty="0"/>
              <a:t>ethical language and thought </a:t>
            </a:r>
          </a:p>
          <a:p>
            <a:r>
              <a:rPr lang="en-GB" sz="1000" dirty="0"/>
              <a:t>• debates surrounding the idea of conscience </a:t>
            </a:r>
          </a:p>
          <a:p>
            <a:r>
              <a:rPr lang="en-GB" sz="1000" dirty="0"/>
              <a:t>• sexual ethics and the influence on ethical thought of developments in religious beliefs.</a:t>
            </a:r>
          </a:p>
          <a:p>
            <a:r>
              <a:rPr lang="en-GB" sz="1000" dirty="0"/>
              <a:t>•</a:t>
            </a:r>
            <a:r>
              <a:rPr lang="en-GB" sz="1000" b="1" dirty="0"/>
              <a:t>Developments in religious thought (Focusing on Christianity)</a:t>
            </a:r>
            <a:endParaRPr lang="en-GB" sz="1000" dirty="0"/>
          </a:p>
          <a:p>
            <a:r>
              <a:rPr lang="en-GB" sz="1000" dirty="0"/>
              <a:t>• religious beliefs, values and teachings, their connections and how they vary historically and in the contemporary world</a:t>
            </a:r>
          </a:p>
          <a:p>
            <a:r>
              <a:rPr lang="en-GB" sz="1000" dirty="0"/>
              <a:t> • sources of religious wisdom and authority </a:t>
            </a:r>
          </a:p>
          <a:p>
            <a:r>
              <a:rPr lang="en-GB" sz="1000" dirty="0"/>
              <a:t>• practices which shape and express religious identity, and how these vary within a tradition • significant social and historical developments in theology and religious thought </a:t>
            </a:r>
          </a:p>
          <a:p>
            <a:r>
              <a:rPr lang="en-GB" sz="1000" dirty="0"/>
              <a:t>• The relationship between religion and society</a:t>
            </a:r>
          </a:p>
          <a:p>
            <a:endParaRPr lang="en-GB" sz="1000" dirty="0"/>
          </a:p>
          <a:p>
            <a:r>
              <a:rPr lang="en-GB" sz="1000" dirty="0"/>
              <a:t>Will I enjoy it?</a:t>
            </a:r>
          </a:p>
          <a:p>
            <a:r>
              <a:rPr lang="en-GB" sz="1000" dirty="0"/>
              <a:t>Religious Studies is an inclusive subject, designed for people of any faith and no faith. </a:t>
            </a:r>
          </a:p>
          <a:p>
            <a:r>
              <a:rPr lang="en-GB" sz="1000" dirty="0"/>
              <a:t>If you would like to sharpen your analytical skills and try to answer the most fundamental questions you should really enjoy Religious Studies.  This course is intellectually challenging and stimulating.  It involves hard work, lively discussions and essay writing, as well as conferences and visiting speakers. Religious Studies A level is really worth considering and makes an excellent combination with arts, humanities and science subjects.  </a:t>
            </a:r>
          </a:p>
          <a:p>
            <a:r>
              <a:rPr lang="en-GB" sz="1000" dirty="0"/>
              <a:t> </a:t>
            </a:r>
          </a:p>
          <a:p>
            <a:r>
              <a:rPr lang="en-GB" sz="1000" b="1" dirty="0"/>
              <a:t>See Mrs Jones or your RS teacher for further information.</a:t>
            </a:r>
            <a:endParaRPr lang="en-GB" sz="1000" dirty="0"/>
          </a:p>
          <a:p>
            <a:r>
              <a:rPr lang="en-GB" sz="1000" b="1" dirty="0"/>
              <a:t>ljones@tcolc.aspirelp.uk</a:t>
            </a:r>
            <a:endParaRPr lang="en-GB" sz="1000" dirty="0"/>
          </a:p>
          <a:p>
            <a:r>
              <a:rPr lang="en-GB" sz="1000" dirty="0"/>
              <a:t>More information on the website: https://www.ocr.org.uk/qualifications/as-and-a-level/religious-studies-h173-h573-from-2016/</a:t>
            </a:r>
          </a:p>
          <a:p>
            <a:endParaRPr lang="en-GB" sz="1000" dirty="0"/>
          </a:p>
          <a:p>
            <a:endParaRPr lang="en-GB" sz="1000" dirty="0">
              <a:solidFill>
                <a:srgbClr val="7030A0"/>
              </a:solidFill>
              <a:latin typeface="+mj-lt"/>
            </a:endParaRPr>
          </a:p>
        </p:txBody>
      </p:sp>
      <p:sp>
        <p:nvSpPr>
          <p:cNvPr id="16" name="TextBox 15"/>
          <p:cNvSpPr txBox="1"/>
          <p:nvPr/>
        </p:nvSpPr>
        <p:spPr>
          <a:xfrm>
            <a:off x="26638" y="-398642"/>
            <a:ext cx="7029400" cy="1200329"/>
          </a:xfrm>
          <a:prstGeom prst="rect">
            <a:avLst/>
          </a:prstGeom>
          <a:noFill/>
          <a:ln>
            <a:noFill/>
          </a:ln>
        </p:spPr>
        <p:txBody>
          <a:bodyPr wrap="square" rtlCol="0">
            <a:spAutoFit/>
          </a:bodyPr>
          <a:lstStyle/>
          <a:p>
            <a:r>
              <a:rPr lang="en-GB" sz="7200" dirty="0">
                <a:solidFill>
                  <a:srgbClr val="7030A0"/>
                </a:solidFill>
                <a:latin typeface="Arial" pitchFamily="34" charset="0"/>
                <a:cs typeface="Arial" pitchFamily="34" charset="0"/>
              </a:rPr>
              <a:t> </a:t>
            </a:r>
            <a:r>
              <a:rPr lang="en-GB" sz="1100" dirty="0">
                <a:solidFill>
                  <a:srgbClr val="7030A0"/>
                </a:solidFill>
                <a:latin typeface="Arial" pitchFamily="34" charset="0"/>
                <a:cs typeface="Arial" pitchFamily="34" charset="0"/>
              </a:rPr>
              <a:t> </a:t>
            </a:r>
            <a:r>
              <a:rPr lang="en-GB" sz="3800" dirty="0">
                <a:solidFill>
                  <a:srgbClr val="7030A0"/>
                </a:solidFill>
                <a:latin typeface="Calibri" pitchFamily="34" charset="0"/>
                <a:cs typeface="Aharoni" pitchFamily="2" charset="-79"/>
              </a:rPr>
              <a:t>Religious Studies</a:t>
            </a:r>
          </a:p>
        </p:txBody>
      </p:sp>
      <p:sp>
        <p:nvSpPr>
          <p:cNvPr id="22" name="Rectangle 21"/>
          <p:cNvSpPr/>
          <p:nvPr/>
        </p:nvSpPr>
        <p:spPr>
          <a:xfrm>
            <a:off x="4869160" y="1130575"/>
            <a:ext cx="1728192" cy="140415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bg1">
                  <a:lumMod val="65000"/>
                </a:schemeClr>
              </a:solidFill>
            </a:endParaRPr>
          </a:p>
        </p:txBody>
      </p:sp>
      <p:sp>
        <p:nvSpPr>
          <p:cNvPr id="23" name="Rectangle 22"/>
          <p:cNvSpPr/>
          <p:nvPr/>
        </p:nvSpPr>
        <p:spPr>
          <a:xfrm>
            <a:off x="4869160" y="2534731"/>
            <a:ext cx="1728192" cy="140415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bg1">
                  <a:lumMod val="65000"/>
                </a:schemeClr>
              </a:solidFill>
            </a:endParaRPr>
          </a:p>
        </p:txBody>
      </p:sp>
      <p:sp>
        <p:nvSpPr>
          <p:cNvPr id="24" name="Rectangle 23"/>
          <p:cNvSpPr/>
          <p:nvPr/>
        </p:nvSpPr>
        <p:spPr>
          <a:xfrm>
            <a:off x="4869160" y="3938887"/>
            <a:ext cx="1728192" cy="140415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bg1">
                  <a:lumMod val="65000"/>
                </a:schemeClr>
              </a:solidFill>
            </a:endParaRPr>
          </a:p>
        </p:txBody>
      </p:sp>
      <p:sp>
        <p:nvSpPr>
          <p:cNvPr id="25" name="Rectangle 24"/>
          <p:cNvSpPr/>
          <p:nvPr/>
        </p:nvSpPr>
        <p:spPr>
          <a:xfrm>
            <a:off x="4869160" y="5343043"/>
            <a:ext cx="1728192" cy="140415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bg1">
                  <a:lumMod val="65000"/>
                </a:schemeClr>
              </a:solidFill>
            </a:endParaRPr>
          </a:p>
        </p:txBody>
      </p:sp>
      <p:sp>
        <p:nvSpPr>
          <p:cNvPr id="27" name="Rectangle 26"/>
          <p:cNvSpPr/>
          <p:nvPr/>
        </p:nvSpPr>
        <p:spPr>
          <a:xfrm>
            <a:off x="4869160" y="6747199"/>
            <a:ext cx="1728192" cy="140415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bg1">
                  <a:lumMod val="65000"/>
                </a:schemeClr>
              </a:solidFill>
            </a:endParaRPr>
          </a:p>
        </p:txBody>
      </p:sp>
      <p:sp>
        <p:nvSpPr>
          <p:cNvPr id="31" name="Rectangle 30"/>
          <p:cNvSpPr/>
          <p:nvPr/>
        </p:nvSpPr>
        <p:spPr>
          <a:xfrm>
            <a:off x="4869160" y="8151355"/>
            <a:ext cx="1728192" cy="140415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bg1">
                  <a:lumMod val="65000"/>
                </a:schemeClr>
              </a:solidFill>
            </a:endParaRPr>
          </a:p>
        </p:txBody>
      </p:sp>
      <p:sp>
        <p:nvSpPr>
          <p:cNvPr id="19" name="TextBox 18"/>
          <p:cNvSpPr txBox="1"/>
          <p:nvPr/>
        </p:nvSpPr>
        <p:spPr>
          <a:xfrm>
            <a:off x="4617132" y="191025"/>
            <a:ext cx="3744416" cy="369332"/>
          </a:xfrm>
          <a:prstGeom prst="rect">
            <a:avLst/>
          </a:prstGeom>
          <a:noFill/>
        </p:spPr>
        <p:txBody>
          <a:bodyPr wrap="square" rtlCol="0">
            <a:spAutoFit/>
          </a:bodyPr>
          <a:lstStyle/>
          <a:p>
            <a:r>
              <a:rPr lang="en-GB" dirty="0">
                <a:solidFill>
                  <a:schemeClr val="tx1">
                    <a:lumMod val="75000"/>
                    <a:lumOff val="25000"/>
                  </a:schemeClr>
                </a:solidFill>
              </a:rPr>
              <a:t>     </a:t>
            </a:r>
            <a:r>
              <a:rPr lang="en-GB" b="1" dirty="0">
                <a:solidFill>
                  <a:srgbClr val="7030A0"/>
                </a:solidFill>
              </a:rPr>
              <a:t>A - Level  </a:t>
            </a:r>
            <a:r>
              <a:rPr lang="en-GB" dirty="0">
                <a:solidFill>
                  <a:srgbClr val="7030A0"/>
                </a:solidFill>
              </a:rPr>
              <a:t>OCR</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2665" y="1120637"/>
            <a:ext cx="1734687" cy="140324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9679" y="3951621"/>
            <a:ext cx="1717673" cy="143859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4839" y="2503899"/>
            <a:ext cx="1722513" cy="1453724"/>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47902" y="8188188"/>
            <a:ext cx="1749450" cy="136132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56955" y="5386909"/>
            <a:ext cx="1749451" cy="1463422"/>
          </a:xfrm>
          <a:prstGeom prst="rect">
            <a:avLst/>
          </a:prstGeom>
        </p:spPr>
      </p:pic>
      <p:pic>
        <p:nvPicPr>
          <p:cNvPr id="7" name="Picture 6"/>
          <p:cNvPicPr>
            <a:picLocks noChangeAspect="1"/>
          </p:cNvPicPr>
          <p:nvPr/>
        </p:nvPicPr>
        <p:blipFill>
          <a:blip r:embed="rId8"/>
          <a:stretch>
            <a:fillRect/>
          </a:stretch>
        </p:blipFill>
        <p:spPr>
          <a:xfrm>
            <a:off x="4863789" y="6831596"/>
            <a:ext cx="1749451" cy="1363625"/>
          </a:xfrm>
          <a:prstGeom prst="rect">
            <a:avLst/>
          </a:prstGeom>
        </p:spPr>
      </p:pic>
      <p:sp>
        <p:nvSpPr>
          <p:cNvPr id="8" name="TextBox 7"/>
          <p:cNvSpPr txBox="1"/>
          <p:nvPr/>
        </p:nvSpPr>
        <p:spPr>
          <a:xfrm>
            <a:off x="1412776" y="576771"/>
            <a:ext cx="5544616" cy="307777"/>
          </a:xfrm>
          <a:prstGeom prst="rect">
            <a:avLst/>
          </a:prstGeom>
          <a:noFill/>
        </p:spPr>
        <p:txBody>
          <a:bodyPr wrap="square" rtlCol="0">
            <a:spAutoFit/>
          </a:bodyPr>
          <a:lstStyle/>
          <a:p>
            <a:r>
              <a:rPr lang="en-US" sz="1400" b="1" i="1" dirty="0">
                <a:solidFill>
                  <a:srgbClr val="FF0000"/>
                </a:solidFill>
              </a:rPr>
              <a:t>“The unexamined life is not worth living”</a:t>
            </a:r>
            <a:r>
              <a:rPr lang="en-US" sz="1400" b="1" dirty="0">
                <a:solidFill>
                  <a:srgbClr val="FF0000"/>
                </a:solidFill>
              </a:rPr>
              <a:t> - Socrates</a:t>
            </a:r>
            <a:endParaRPr lang="en-US" sz="1400" b="1" i="1" dirty="0">
              <a:solidFill>
                <a:srgbClr val="FF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ace89de-001c-4467-a088-308f6c2fc712">
      <Terms xmlns="http://schemas.microsoft.com/office/infopath/2007/PartnerControls"/>
    </lcf76f155ced4ddcb4097134ff3c332f>
    <TaxCatchAll xmlns="27d7482f-36fe-430c-bcaa-a2261a7f655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5A1EB898390442A57995565A07E518" ma:contentTypeVersion="16" ma:contentTypeDescription="Create a new document." ma:contentTypeScope="" ma:versionID="994477cc32b22d9bef9ec28f8c133a99">
  <xsd:schema xmlns:xsd="http://www.w3.org/2001/XMLSchema" xmlns:xs="http://www.w3.org/2001/XMLSchema" xmlns:p="http://schemas.microsoft.com/office/2006/metadata/properties" xmlns:ns2="2ace89de-001c-4467-a088-308f6c2fc712" xmlns:ns3="27d7482f-36fe-430c-bcaa-a2261a7f6557" targetNamespace="http://schemas.microsoft.com/office/2006/metadata/properties" ma:root="true" ma:fieldsID="dca54f21e464fa678f8310e9cfd68991" ns2:_="" ns3:_="">
    <xsd:import namespace="2ace89de-001c-4467-a088-308f6c2fc712"/>
    <xsd:import namespace="27d7482f-36fe-430c-bcaa-a2261a7f655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ce89de-001c-4467-a088-308f6c2fc7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3e46154-da16-4fd8-bc6c-5d977d907ee2"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d7482f-36fe-430c-bcaa-a2261a7f6557"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4e427c96-864d-4570-9504-e95c3abd5f1e}" ma:internalName="TaxCatchAll" ma:showField="CatchAllData" ma:web="27d7482f-36fe-430c-bcaa-a2261a7f655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C7709E-75B0-4D21-8DD0-4E0284BF4188}">
  <ds:schemaRefs>
    <ds:schemaRef ds:uri="http://purl.org/dc/dcmitype/"/>
    <ds:schemaRef ds:uri="http://purl.org/dc/elements/1.1/"/>
    <ds:schemaRef ds:uri="a9dbd1bd-8d79-41b4-b68c-688ecdd1c2f5"/>
    <ds:schemaRef ds:uri="http://schemas.microsoft.com/office/infopath/2007/PartnerControls"/>
    <ds:schemaRef ds:uri="http://schemas.openxmlformats.org/package/2006/metadata/core-properties"/>
    <ds:schemaRef ds:uri="9d96588d-cc8c-429b-b90e-ef5d7b1e9cb0"/>
    <ds:schemaRef ds:uri="http://schemas.microsoft.com/office/2006/documentManagement/types"/>
    <ds:schemaRef ds:uri="http://schemas.microsoft.com/office/2006/metadata/properties"/>
    <ds:schemaRef ds:uri="http://www.w3.org/XML/1998/namespace"/>
    <ds:schemaRef ds:uri="http://purl.org/dc/terms/"/>
    <ds:schemaRef ds:uri="2ace89de-001c-4467-a088-308f6c2fc712"/>
    <ds:schemaRef ds:uri="27d7482f-36fe-430c-bcaa-a2261a7f6557"/>
  </ds:schemaRefs>
</ds:datastoreItem>
</file>

<file path=customXml/itemProps2.xml><?xml version="1.0" encoding="utf-8"?>
<ds:datastoreItem xmlns:ds="http://schemas.openxmlformats.org/officeDocument/2006/customXml" ds:itemID="{DBCA8328-AA04-49B7-B93C-8CB49DAB78E4}">
  <ds:schemaRefs>
    <ds:schemaRef ds:uri="http://schemas.microsoft.com/sharepoint/v3/contenttype/forms"/>
  </ds:schemaRefs>
</ds:datastoreItem>
</file>

<file path=customXml/itemProps3.xml><?xml version="1.0" encoding="utf-8"?>
<ds:datastoreItem xmlns:ds="http://schemas.openxmlformats.org/officeDocument/2006/customXml" ds:itemID="{74A1D563-9BD1-453F-B790-FEFF459847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ce89de-001c-4467-a088-308f6c2fc712"/>
    <ds:schemaRef ds:uri="27d7482f-36fe-430c-bcaa-a2261a7f65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1713</TotalTime>
  <Words>581</Words>
  <Application>Microsoft Office PowerPoint</Application>
  <PresentationFormat>A4 Paper (210x297 mm)</PresentationFormat>
  <Paragraphs>39</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dbeeden-simpson</dc:creator>
  <cp:lastModifiedBy>Radmila Vincic</cp:lastModifiedBy>
  <cp:revision>59</cp:revision>
  <cp:lastPrinted>2016-10-31T15:35:01Z</cp:lastPrinted>
  <dcterms:created xsi:type="dcterms:W3CDTF">2011-11-01T20:06:03Z</dcterms:created>
  <dcterms:modified xsi:type="dcterms:W3CDTF">2025-09-26T11:11:24Z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0x010100BD5A1EB898390442A57995565A07E518</vt:lpwstr>
  </property>
  <property fmtid="{D5CDD505-2E9C-101B-9397-08002B2CF9AE}" pid="3" name="MediaServiceImageTags">
    <vt:lpwstr/>
  </property>
</Properties>
</file>